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Extra-Bold" charset="1" panose="00000900000000000000"/>
      <p:regular r:id="rId12"/>
    </p:embeddedFont>
    <p:embeddedFont>
      <p:font typeface="Montserrat Extra-Bold Bold" charset="1" panose="00000A00000000000000"/>
      <p:regular r:id="rId13"/>
    </p:embeddedFont>
    <p:embeddedFont>
      <p:font typeface="Montserrat Extra-Bold Italics" charset="1" panose="00000900000000000000"/>
      <p:regular r:id="rId14"/>
    </p:embeddedFont>
    <p:embeddedFont>
      <p:font typeface="Montserrat Extra-Bold Bold Italics" charset="1" panose="00000A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Arial" charset="1" panose="020B0502020202020204"/>
      <p:regular r:id="rId20"/>
    </p:embeddedFont>
    <p:embeddedFont>
      <p:font typeface="Arial Bold" charset="1" panose="020B0802020202020204"/>
      <p:regular r:id="rId21"/>
    </p:embeddedFont>
    <p:embeddedFont>
      <p:font typeface="Arial Italics" charset="1" panose="020B0502020202090204"/>
      <p:regular r:id="rId22"/>
    </p:embeddedFont>
    <p:embeddedFont>
      <p:font typeface="Arial Bold Italics" charset="1" panose="020B080202020209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http://www.ieee.org/" TargetMode="External" Type="http://schemas.openxmlformats.org/officeDocument/2006/relationships/hyperlink"/><Relationship Id="rId7" Target="../media/image30.png" Type="http://schemas.openxmlformats.org/officeDocument/2006/relationships/image"/><Relationship Id="rId8" Target="../media/image3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 Id="rId7"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7020778">
            <a:off x="-6402716" y="821505"/>
            <a:ext cx="16230600" cy="10441156"/>
          </a:xfrm>
          <a:prstGeom prst="rect">
            <a:avLst/>
          </a:prstGeom>
          <a:solidFill>
            <a:srgbClr val="213559"/>
          </a:solidFill>
        </p:spPr>
      </p:sp>
      <p:sp>
        <p:nvSpPr>
          <p:cNvPr name="AutoShape 3" id="3"/>
          <p:cNvSpPr/>
          <p:nvPr/>
        </p:nvSpPr>
        <p:spPr>
          <a:xfrm rot="-7020778">
            <a:off x="-7994889" y="629085"/>
            <a:ext cx="16230600" cy="10441156"/>
          </a:xfrm>
          <a:prstGeom prst="rect">
            <a:avLst/>
          </a:prstGeom>
          <a:solidFill>
            <a:srgbClr val="263F6B"/>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76242" y="8956802"/>
            <a:ext cx="1783058" cy="295015"/>
          </a:xfrm>
          <a:prstGeom prst="rect">
            <a:avLst/>
          </a:prstGeom>
        </p:spPr>
      </p:pic>
      <p:sp>
        <p:nvSpPr>
          <p:cNvPr name="AutoShape 5" id="5"/>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6" id="6"/>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7" id="7"/>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628699" y="2392260"/>
            <a:ext cx="1291530" cy="0"/>
          </a:xfrm>
          <a:prstGeom prst="line">
            <a:avLst/>
          </a:prstGeom>
          <a:ln cap="rnd" w="19050">
            <a:solidFill>
              <a:srgbClr val="FFFFFF"/>
            </a:solidFill>
            <a:prstDash val="solid"/>
            <a:headEnd type="none" len="sm" w="sm"/>
            <a:tailEnd type="none" len="sm" w="sm"/>
          </a:ln>
        </p:spPr>
      </p:sp>
      <p:pic>
        <p:nvPicPr>
          <p:cNvPr name="Picture 10" id="10"/>
          <p:cNvPicPr>
            <a:picLocks noChangeAspect="true"/>
          </p:cNvPicPr>
          <p:nvPr/>
        </p:nvPicPr>
        <p:blipFill>
          <a:blip r:embed="rId4"/>
          <a:srcRect l="0" t="0" r="0" b="0"/>
          <a:stretch>
            <a:fillRect/>
          </a:stretch>
        </p:blipFill>
        <p:spPr>
          <a:xfrm flipH="false" flipV="false" rot="0">
            <a:off x="281683" y="363768"/>
            <a:ext cx="1749820" cy="1329863"/>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13352117" y="156804"/>
            <a:ext cx="4823777" cy="1437486"/>
          </a:xfrm>
          <a:prstGeom prst="rect">
            <a:avLst/>
          </a:prstGeom>
        </p:spPr>
      </p:pic>
      <p:sp>
        <p:nvSpPr>
          <p:cNvPr name="TextBox 12" id="12"/>
          <p:cNvSpPr txBox="true"/>
          <p:nvPr/>
        </p:nvSpPr>
        <p:spPr>
          <a:xfrm rot="0">
            <a:off x="5883606" y="2251133"/>
            <a:ext cx="12404394" cy="917448"/>
          </a:xfrm>
          <a:prstGeom prst="rect">
            <a:avLst/>
          </a:prstGeom>
        </p:spPr>
        <p:txBody>
          <a:bodyPr anchor="t" rtlCol="false" tIns="0" lIns="0" bIns="0" rIns="0">
            <a:spAutoFit/>
          </a:bodyPr>
          <a:lstStyle/>
          <a:p>
            <a:pPr>
              <a:lnSpc>
                <a:spcPts val="6831"/>
              </a:lnSpc>
            </a:pPr>
            <a:r>
              <a:rPr lang="en-US" sz="6900">
                <a:solidFill>
                  <a:srgbClr val="0097B2"/>
                </a:solidFill>
                <a:latin typeface="Montserrat Classic Bold"/>
              </a:rPr>
              <a:t>EFFICIENT INDOOR CROWD</a:t>
            </a:r>
          </a:p>
        </p:txBody>
      </p:sp>
      <p:sp>
        <p:nvSpPr>
          <p:cNvPr name="TextBox 13" id="13"/>
          <p:cNvSpPr txBox="true"/>
          <p:nvPr/>
        </p:nvSpPr>
        <p:spPr>
          <a:xfrm rot="0">
            <a:off x="6978920" y="3314123"/>
            <a:ext cx="11309080" cy="929644"/>
          </a:xfrm>
          <a:prstGeom prst="rect">
            <a:avLst/>
          </a:prstGeom>
        </p:spPr>
        <p:txBody>
          <a:bodyPr anchor="t" rtlCol="false" tIns="0" lIns="0" bIns="0" rIns="0">
            <a:spAutoFit/>
          </a:bodyPr>
          <a:lstStyle/>
          <a:p>
            <a:pPr>
              <a:lnSpc>
                <a:spcPts val="6930"/>
              </a:lnSpc>
            </a:pPr>
            <a:r>
              <a:rPr lang="en-US" sz="7000">
                <a:solidFill>
                  <a:srgbClr val="263F6B"/>
                </a:solidFill>
                <a:latin typeface="Montserrat Classic Bold"/>
              </a:rPr>
              <a:t>MANAGEMENT SYSTEM</a:t>
            </a:r>
          </a:p>
        </p:txBody>
      </p:sp>
      <p:sp>
        <p:nvSpPr>
          <p:cNvPr name="TextBox 14" id="14"/>
          <p:cNvSpPr txBox="true"/>
          <p:nvPr/>
        </p:nvSpPr>
        <p:spPr>
          <a:xfrm rot="0">
            <a:off x="1028700" y="6446535"/>
            <a:ext cx="3069309" cy="1736725"/>
          </a:xfrm>
          <a:prstGeom prst="rect">
            <a:avLst/>
          </a:prstGeom>
        </p:spPr>
        <p:txBody>
          <a:bodyPr anchor="t" rtlCol="false" tIns="0" lIns="0" bIns="0" rIns="0">
            <a:spAutoFit/>
          </a:bodyPr>
          <a:lstStyle/>
          <a:p>
            <a:pPr>
              <a:lnSpc>
                <a:spcPts val="3499"/>
              </a:lnSpc>
            </a:pPr>
            <a:r>
              <a:rPr lang="en-US" sz="2499">
                <a:solidFill>
                  <a:srgbClr val="FFFFFF"/>
                </a:solidFill>
                <a:latin typeface="Canva Sans Bold"/>
              </a:rPr>
              <a:t>Sanskar Jain</a:t>
            </a:r>
          </a:p>
          <a:p>
            <a:pPr>
              <a:lnSpc>
                <a:spcPts val="3499"/>
              </a:lnSpc>
            </a:pPr>
            <a:r>
              <a:rPr lang="en-US" sz="2499">
                <a:solidFill>
                  <a:srgbClr val="FFFFFF"/>
                </a:solidFill>
                <a:latin typeface="Canva Sans Bold"/>
              </a:rPr>
              <a:t>Sweekriti Pant</a:t>
            </a:r>
          </a:p>
          <a:p>
            <a:pPr>
              <a:lnSpc>
                <a:spcPts val="3499"/>
              </a:lnSpc>
            </a:pPr>
            <a:r>
              <a:rPr lang="en-US" sz="2499">
                <a:solidFill>
                  <a:srgbClr val="FFFFFF"/>
                </a:solidFill>
                <a:latin typeface="Canva Sans Bold"/>
              </a:rPr>
              <a:t>B.Sarandeep Sabut</a:t>
            </a:r>
          </a:p>
          <a:p>
            <a:pPr>
              <a:lnSpc>
                <a:spcPts val="3499"/>
              </a:lnSpc>
            </a:pPr>
            <a:r>
              <a:rPr lang="en-US" sz="2499">
                <a:solidFill>
                  <a:srgbClr val="FFFFFF"/>
                </a:solidFill>
                <a:latin typeface="Canva Sans Bold"/>
              </a:rPr>
              <a:t>Aashish Kumar</a:t>
            </a:r>
          </a:p>
        </p:txBody>
      </p:sp>
      <p:sp>
        <p:nvSpPr>
          <p:cNvPr name="TextBox 15" id="15"/>
          <p:cNvSpPr txBox="true"/>
          <p:nvPr/>
        </p:nvSpPr>
        <p:spPr>
          <a:xfrm rot="0">
            <a:off x="4555265" y="6446535"/>
            <a:ext cx="3069309" cy="1736725"/>
          </a:xfrm>
          <a:prstGeom prst="rect">
            <a:avLst/>
          </a:prstGeom>
        </p:spPr>
        <p:txBody>
          <a:bodyPr anchor="t" rtlCol="false" tIns="0" lIns="0" bIns="0" rIns="0">
            <a:spAutoFit/>
          </a:bodyPr>
          <a:lstStyle/>
          <a:p>
            <a:pPr>
              <a:lnSpc>
                <a:spcPts val="3499"/>
              </a:lnSpc>
            </a:pPr>
            <a:r>
              <a:rPr lang="en-US" sz="2499">
                <a:solidFill>
                  <a:srgbClr val="FFFFFF"/>
                </a:solidFill>
                <a:latin typeface="Canva Sans Bold"/>
              </a:rPr>
              <a:t>20051164</a:t>
            </a:r>
          </a:p>
          <a:p>
            <a:pPr>
              <a:lnSpc>
                <a:spcPts val="3499"/>
              </a:lnSpc>
            </a:pPr>
            <a:r>
              <a:rPr lang="en-US" sz="2499">
                <a:solidFill>
                  <a:srgbClr val="FFFFFF"/>
                </a:solidFill>
                <a:latin typeface="Canva Sans Bold"/>
              </a:rPr>
              <a:t>20051182</a:t>
            </a:r>
          </a:p>
          <a:p>
            <a:pPr>
              <a:lnSpc>
                <a:spcPts val="3499"/>
              </a:lnSpc>
            </a:pPr>
            <a:r>
              <a:rPr lang="en-US" sz="2499">
                <a:solidFill>
                  <a:srgbClr val="FFFFFF"/>
                </a:solidFill>
                <a:latin typeface="Canva Sans Bold"/>
              </a:rPr>
              <a:t>20051397</a:t>
            </a:r>
          </a:p>
          <a:p>
            <a:pPr>
              <a:lnSpc>
                <a:spcPts val="3499"/>
              </a:lnSpc>
            </a:pPr>
            <a:r>
              <a:rPr lang="en-US" sz="2499">
                <a:solidFill>
                  <a:srgbClr val="FFFFFF"/>
                </a:solidFill>
                <a:latin typeface="Canva Sans Bold"/>
              </a:rPr>
              <a:t>20051433</a:t>
            </a:r>
          </a:p>
        </p:txBody>
      </p:sp>
      <p:sp>
        <p:nvSpPr>
          <p:cNvPr name="TextBox 16" id="16"/>
          <p:cNvSpPr txBox="true"/>
          <p:nvPr/>
        </p:nvSpPr>
        <p:spPr>
          <a:xfrm rot="0">
            <a:off x="1028700" y="5495809"/>
            <a:ext cx="3069309" cy="765174"/>
          </a:xfrm>
          <a:prstGeom prst="rect">
            <a:avLst/>
          </a:prstGeom>
        </p:spPr>
        <p:txBody>
          <a:bodyPr anchor="t" rtlCol="false" tIns="0" lIns="0" bIns="0" rIns="0">
            <a:spAutoFit/>
          </a:bodyPr>
          <a:lstStyle/>
          <a:p>
            <a:pPr algn="ctr">
              <a:lnSpc>
                <a:spcPts val="5600"/>
              </a:lnSpc>
            </a:pPr>
            <a:r>
              <a:rPr lang="en-US" sz="4000">
                <a:solidFill>
                  <a:srgbClr val="FFFFFF"/>
                </a:solidFill>
                <a:latin typeface="Arial Bold"/>
              </a:rPr>
              <a:t>Group - 1</a:t>
            </a:r>
          </a:p>
        </p:txBody>
      </p:sp>
      <p:sp>
        <p:nvSpPr>
          <p:cNvPr name="TextBox 17" id="17"/>
          <p:cNvSpPr txBox="true"/>
          <p:nvPr/>
        </p:nvSpPr>
        <p:spPr>
          <a:xfrm rot="0">
            <a:off x="6042343" y="7686802"/>
            <a:ext cx="12245657" cy="2378075"/>
          </a:xfrm>
          <a:prstGeom prst="rect">
            <a:avLst/>
          </a:prstGeom>
        </p:spPr>
        <p:txBody>
          <a:bodyPr anchor="t" rtlCol="false" tIns="0" lIns="0" bIns="0" rIns="0">
            <a:spAutoFit/>
          </a:bodyPr>
          <a:lstStyle/>
          <a:p>
            <a:pPr algn="ctr">
              <a:lnSpc>
                <a:spcPts val="5600"/>
              </a:lnSpc>
            </a:pPr>
            <a:r>
              <a:rPr lang="en-US" sz="4000">
                <a:solidFill>
                  <a:srgbClr val="004AAD"/>
                </a:solidFill>
                <a:latin typeface="Arial Bold"/>
              </a:rPr>
              <a:t>Guided by:-</a:t>
            </a:r>
            <a:r>
              <a:rPr lang="en-US" sz="4000">
                <a:solidFill>
                  <a:srgbClr val="2E2E2E"/>
                </a:solidFill>
                <a:latin typeface="Arial Bold"/>
              </a:rPr>
              <a:t> </a:t>
            </a:r>
          </a:p>
          <a:p>
            <a:pPr algn="ctr">
              <a:lnSpc>
                <a:spcPts val="4200"/>
              </a:lnSpc>
            </a:pPr>
            <a:r>
              <a:rPr lang="en-US" sz="3000">
                <a:solidFill>
                  <a:srgbClr val="0097B2"/>
                </a:solidFill>
                <a:latin typeface="Arial Bold"/>
              </a:rPr>
              <a:t>Dr. Rajdeep Chatterjee</a:t>
            </a:r>
          </a:p>
          <a:p>
            <a:pPr algn="ctr">
              <a:lnSpc>
                <a:spcPts val="4200"/>
              </a:lnSpc>
            </a:pPr>
            <a:r>
              <a:rPr lang="en-US" sz="3000">
                <a:solidFill>
                  <a:srgbClr val="0097B2"/>
                </a:solidFill>
                <a:latin typeface="Arial Bold"/>
              </a:rPr>
              <a:t>(Associate Professor)</a:t>
            </a:r>
          </a:p>
          <a:p>
            <a:pPr algn="ctr">
              <a:lnSpc>
                <a:spcPts val="4200"/>
              </a:lnSpc>
            </a:pPr>
            <a:r>
              <a:rPr lang="en-US" sz="3000">
                <a:solidFill>
                  <a:srgbClr val="0097B2"/>
                </a:solidFill>
                <a:latin typeface="Arial Bold"/>
              </a:rPr>
              <a:t>School of Computer Engineering, KIIT Deemed to be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a:grpSpLocks noChangeAspect="true"/>
          </p:cNvGrpSpPr>
          <p:nvPr/>
        </p:nvGrpSpPr>
        <p:grpSpPr>
          <a:xfrm rot="0">
            <a:off x="14016390" y="4758689"/>
            <a:ext cx="5802169" cy="5802146"/>
            <a:chOff x="0" y="0"/>
            <a:chExt cx="6350000" cy="6349975"/>
          </a:xfrm>
        </p:grpSpPr>
        <p:sp>
          <p:nvSpPr>
            <p:cNvPr name="Freeform 4" id="4"/>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r="-12056" t="0" b="0"/>
              </a:stretch>
            </a:blipFill>
          </p:spPr>
        </p:sp>
      </p:grpSp>
      <p:sp>
        <p:nvSpPr>
          <p:cNvPr name="TextBox 5" id="5"/>
          <p:cNvSpPr txBox="true"/>
          <p:nvPr/>
        </p:nvSpPr>
        <p:spPr>
          <a:xfrm rot="0">
            <a:off x="821478" y="933722"/>
            <a:ext cx="5943253" cy="2033271"/>
          </a:xfrm>
          <a:prstGeom prst="rect">
            <a:avLst/>
          </a:prstGeom>
        </p:spPr>
        <p:txBody>
          <a:bodyPr anchor="t" rtlCol="false" tIns="0" lIns="0" bIns="0" rIns="0">
            <a:spAutoFit/>
          </a:bodyPr>
          <a:lstStyle/>
          <a:p>
            <a:pPr>
              <a:lnSpc>
                <a:spcPts val="7840"/>
              </a:lnSpc>
            </a:pPr>
            <a:r>
              <a:rPr lang="en-US" sz="8000" spc="-472">
                <a:solidFill>
                  <a:srgbClr val="263F6B"/>
                </a:solidFill>
                <a:latin typeface="Montserrat Extra-Bold Italics"/>
              </a:rPr>
              <a:t>FUTURE </a:t>
            </a:r>
          </a:p>
          <a:p>
            <a:pPr>
              <a:lnSpc>
                <a:spcPts val="7840"/>
              </a:lnSpc>
            </a:pPr>
            <a:r>
              <a:rPr lang="en-US" sz="8000" spc="-472">
                <a:solidFill>
                  <a:srgbClr val="263F6B"/>
                </a:solidFill>
                <a:latin typeface="Montserrat Extra-Bold Italics"/>
              </a:rPr>
              <a:t>SCOPE</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95844" y="333027"/>
            <a:ext cx="1783058" cy="295015"/>
          </a:xfrm>
          <a:prstGeom prst="rect">
            <a:avLst/>
          </a:prstGeom>
        </p:spPr>
      </p:pic>
      <p:sp>
        <p:nvSpPr>
          <p:cNvPr name="TextBox 7" id="7"/>
          <p:cNvSpPr txBox="true"/>
          <p:nvPr/>
        </p:nvSpPr>
        <p:spPr>
          <a:xfrm rot="0">
            <a:off x="362631" y="3336517"/>
            <a:ext cx="13653760" cy="5989955"/>
          </a:xfrm>
          <a:prstGeom prst="rect">
            <a:avLst/>
          </a:prstGeom>
        </p:spPr>
        <p:txBody>
          <a:bodyPr anchor="t" rtlCol="false" tIns="0" lIns="0" bIns="0" rIns="0">
            <a:spAutoFit/>
          </a:bodyPr>
          <a:lstStyle/>
          <a:p>
            <a:pPr marL="496569" indent="-248284" lvl="1">
              <a:lnSpc>
                <a:spcPts val="3219"/>
              </a:lnSpc>
              <a:buFont typeface="Arial"/>
              <a:buChar char="•"/>
            </a:pPr>
            <a:r>
              <a:rPr lang="en-US" sz="2299">
                <a:solidFill>
                  <a:srgbClr val="263F6B"/>
                </a:solidFill>
                <a:latin typeface="Canva Sans Bold"/>
              </a:rPr>
              <a:t>Exploring the integration of machine learning algorithms like deep reinforcement learning for more intelligent and adaptive crowd management strategies.</a:t>
            </a:r>
          </a:p>
          <a:p>
            <a:pPr>
              <a:lnSpc>
                <a:spcPts val="3219"/>
              </a:lnSpc>
            </a:pPr>
          </a:p>
          <a:p>
            <a:pPr marL="496569" indent="-248284" lvl="1">
              <a:lnSpc>
                <a:spcPts val="3219"/>
              </a:lnSpc>
              <a:buFont typeface="Arial"/>
              <a:buChar char="•"/>
            </a:pPr>
            <a:r>
              <a:rPr lang="en-US" sz="2299">
                <a:solidFill>
                  <a:srgbClr val="263F6B"/>
                </a:solidFill>
                <a:latin typeface="Canva Sans Bold"/>
              </a:rPr>
              <a:t>Investigating the feasibility of incorporating social distancing protocols and crowd density estimation techniques for enhanced safety measures.</a:t>
            </a:r>
          </a:p>
          <a:p>
            <a:pPr>
              <a:lnSpc>
                <a:spcPts val="3219"/>
              </a:lnSpc>
            </a:pPr>
          </a:p>
          <a:p>
            <a:pPr marL="496569" indent="-248284" lvl="1">
              <a:lnSpc>
                <a:spcPts val="3219"/>
              </a:lnSpc>
              <a:buFont typeface="Arial"/>
              <a:buChar char="•"/>
            </a:pPr>
            <a:r>
              <a:rPr lang="en-US" sz="2299">
                <a:solidFill>
                  <a:srgbClr val="263F6B"/>
                </a:solidFill>
                <a:latin typeface="Canva Sans Bold"/>
              </a:rPr>
              <a:t>Enhancing the system's capabilities by integrating multi-camera setups and leveraging advanced computer vision techniques for comprehensive crowd monitoring.</a:t>
            </a:r>
          </a:p>
          <a:p>
            <a:pPr>
              <a:lnSpc>
                <a:spcPts val="3219"/>
              </a:lnSpc>
            </a:pPr>
          </a:p>
          <a:p>
            <a:pPr marL="496569" indent="-248284" lvl="1">
              <a:lnSpc>
                <a:spcPts val="3219"/>
              </a:lnSpc>
              <a:buFont typeface="Arial"/>
              <a:buChar char="•"/>
            </a:pPr>
            <a:r>
              <a:rPr lang="en-US" sz="2299">
                <a:solidFill>
                  <a:srgbClr val="263F6B"/>
                </a:solidFill>
                <a:latin typeface="Canva Sans Bold"/>
              </a:rPr>
              <a:t>Implementing real-time data analytics and visualization tools to provide actionable insights for efficient decision-making and resource allocation.</a:t>
            </a:r>
          </a:p>
          <a:p>
            <a:pPr>
              <a:lnSpc>
                <a:spcPts val="3219"/>
              </a:lnSpc>
            </a:pPr>
          </a:p>
          <a:p>
            <a:pPr marL="496569" indent="-248284" lvl="1">
              <a:lnSpc>
                <a:spcPts val="3219"/>
              </a:lnSpc>
              <a:buFont typeface="Arial"/>
              <a:buChar char="•"/>
            </a:pPr>
            <a:r>
              <a:rPr lang="en-US" sz="2299">
                <a:solidFill>
                  <a:srgbClr val="263F6B"/>
                </a:solidFill>
                <a:latin typeface="Canva Sans Bold"/>
              </a:rPr>
              <a:t>Extending the project to outdoor environments and large-scale events, addressing the unique challenges and requirements associated with open spaces and diverse crowd dynamics.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305562" y="-995510"/>
            <a:ext cx="12278020" cy="12278020"/>
          </a:xfrm>
          <a:prstGeom prst="rect">
            <a:avLst/>
          </a:prstGeom>
        </p:spPr>
      </p:pic>
      <p:sp>
        <p:nvSpPr>
          <p:cNvPr name="AutoShape 4" id="4"/>
          <p:cNvSpPr/>
          <p:nvPr/>
        </p:nvSpPr>
        <p:spPr>
          <a:xfrm rot="0">
            <a:off x="1028700" y="2016081"/>
            <a:ext cx="16230600" cy="7641860"/>
          </a:xfrm>
          <a:prstGeom prst="rect">
            <a:avLst/>
          </a:prstGeom>
          <a:solidFill>
            <a:srgbClr val="213559"/>
          </a:solidFill>
        </p:spPr>
      </p:sp>
      <p:sp>
        <p:nvSpPr>
          <p:cNvPr name="TextBox 5" id="5"/>
          <p:cNvSpPr txBox="true"/>
          <p:nvPr/>
        </p:nvSpPr>
        <p:spPr>
          <a:xfrm rot="0">
            <a:off x="1028700" y="799493"/>
            <a:ext cx="7474726" cy="1077849"/>
          </a:xfrm>
          <a:prstGeom prst="rect">
            <a:avLst/>
          </a:prstGeom>
        </p:spPr>
        <p:txBody>
          <a:bodyPr anchor="t" rtlCol="false" tIns="0" lIns="0" bIns="0" rIns="0">
            <a:spAutoFit/>
          </a:bodyPr>
          <a:lstStyle/>
          <a:p>
            <a:pPr>
              <a:lnSpc>
                <a:spcPts val="8071"/>
              </a:lnSpc>
            </a:pPr>
            <a:r>
              <a:rPr lang="en-US" sz="8236" spc="-485">
                <a:solidFill>
                  <a:srgbClr val="263F6B"/>
                </a:solidFill>
                <a:latin typeface="Montserrat Extra-Bold Italics"/>
              </a:rPr>
              <a:t>REFERENCES</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298623" y="9147437"/>
            <a:ext cx="1783058" cy="295015"/>
          </a:xfrm>
          <a:prstGeom prst="rect">
            <a:avLst/>
          </a:prstGeom>
        </p:spPr>
      </p:pic>
      <p:sp>
        <p:nvSpPr>
          <p:cNvPr name="TextBox 7" id="7"/>
          <p:cNvSpPr txBox="true"/>
          <p:nvPr/>
        </p:nvSpPr>
        <p:spPr>
          <a:xfrm rot="0">
            <a:off x="1028700" y="3219406"/>
            <a:ext cx="16230600" cy="4577714"/>
          </a:xfrm>
          <a:prstGeom prst="rect">
            <a:avLst/>
          </a:prstGeom>
        </p:spPr>
        <p:txBody>
          <a:bodyPr anchor="t" rtlCol="false" tIns="0" lIns="0" bIns="0" rIns="0">
            <a:spAutoFit/>
          </a:bodyPr>
          <a:lstStyle/>
          <a:p>
            <a:pPr marL="453392" indent="-226696" lvl="1">
              <a:lnSpc>
                <a:spcPts val="5250"/>
              </a:lnSpc>
              <a:buFont typeface="Arial"/>
              <a:buChar char="•"/>
            </a:pPr>
            <a:r>
              <a:rPr lang="en-US" sz="2100">
                <a:solidFill>
                  <a:srgbClr val="FFFFFF"/>
                </a:solidFill>
                <a:latin typeface="Montserrat Classic Bold"/>
              </a:rPr>
              <a:t>A Mobile Based Crowd Management System Wafaa M. Shalash,, Aliaa Al Hazimi, Basma Al Zahrani </a:t>
            </a:r>
          </a:p>
          <a:p>
            <a:pPr marL="453392" indent="-226696" lvl="1">
              <a:lnSpc>
                <a:spcPts val="5250"/>
              </a:lnSpc>
              <a:buFont typeface="Arial"/>
              <a:buChar char="•"/>
            </a:pPr>
            <a:r>
              <a:rPr lang="en-US" sz="2100">
                <a:solidFill>
                  <a:srgbClr val="FFFFFF"/>
                </a:solidFill>
                <a:latin typeface="Montserrat Classic Bold"/>
              </a:rPr>
              <a:t>Object Detection through Modified YOLO Neural Network</a:t>
            </a:r>
          </a:p>
          <a:p>
            <a:pPr marL="453392" indent="-226696" lvl="1">
              <a:lnSpc>
                <a:spcPts val="5250"/>
              </a:lnSpc>
              <a:buFont typeface="Arial"/>
              <a:buChar char="•"/>
            </a:pPr>
            <a:r>
              <a:rPr lang="en-US" sz="2100">
                <a:solidFill>
                  <a:srgbClr val="FFFFFF"/>
                </a:solidFill>
                <a:latin typeface="Montserrat Classic Bold"/>
              </a:rPr>
              <a:t>Tanvir Ahmad ,Yinglong Ma ,Muhammad Yahya,Belal Ahmad,Shah Nazir ,and Amin ul Haq</a:t>
            </a:r>
          </a:p>
          <a:p>
            <a:pPr marL="453392" indent="-226696" lvl="1">
              <a:lnSpc>
                <a:spcPts val="5250"/>
              </a:lnSpc>
              <a:buFont typeface="Arial"/>
              <a:buChar char="•"/>
            </a:pPr>
            <a:r>
              <a:rPr lang="en-US" sz="2100">
                <a:solidFill>
                  <a:srgbClr val="FFFFFF"/>
                </a:solidFill>
                <a:latin typeface="Montserrat Classic Bold"/>
              </a:rPr>
              <a:t>Real-Time Object Detection with Yolo Geethapriya. S, N. Duraimurugan, S.P. Chokkalingam </a:t>
            </a:r>
          </a:p>
          <a:p>
            <a:pPr marL="453392" indent="-226696" lvl="1">
              <a:lnSpc>
                <a:spcPts val="5250"/>
              </a:lnSpc>
              <a:buFont typeface="Arial"/>
              <a:buChar char="•"/>
            </a:pPr>
            <a:r>
              <a:rPr lang="en-US" sz="2100">
                <a:solidFill>
                  <a:srgbClr val="FFFFFF"/>
                </a:solidFill>
                <a:latin typeface="Montserrat Classic Bold"/>
              </a:rPr>
              <a:t>Analytical Study on Object Detection using Yolo Algorithm Dawn Wilson , Dr. Manusankar C , Dr. Prathibha P H</a:t>
            </a:r>
          </a:p>
          <a:p>
            <a:pPr marL="453392" indent="-226696" lvl="1">
              <a:lnSpc>
                <a:spcPts val="5250"/>
              </a:lnSpc>
              <a:buFont typeface="Arial"/>
              <a:buChar char="•"/>
            </a:pPr>
            <a:r>
              <a:rPr lang="en-US" sz="2100">
                <a:solidFill>
                  <a:srgbClr val="FFFFFF"/>
                </a:solidFill>
                <a:latin typeface="Montserrat Classic Bold"/>
              </a:rPr>
              <a:t>The IEEE website         Available:</a:t>
            </a:r>
            <a:r>
              <a:rPr lang="en-US" sz="2100">
                <a:solidFill>
                  <a:srgbClr val="FFFFFF"/>
                </a:solidFill>
                <a:latin typeface="Montserrat Classic Bold"/>
                <a:hlinkClick r:id="rId6" tooltip="http://www.ieee.org/"/>
              </a:rPr>
              <a:t> http://www.ieee.org/</a:t>
            </a:r>
          </a:p>
          <a:p>
            <a:pPr marL="453392" indent="-226696" lvl="1">
              <a:lnSpc>
                <a:spcPts val="5250"/>
              </a:lnSpc>
              <a:buFont typeface="Arial"/>
              <a:buChar char="•"/>
            </a:pPr>
            <a:r>
              <a:rPr lang="en-US" sz="2100">
                <a:solidFill>
                  <a:srgbClr val="FFFFFF"/>
                </a:solidFill>
                <a:latin typeface="Montserrat Classic Bold"/>
              </a:rPr>
              <a:t>The Javatpoint website          Available:https://www.javatpoint.com/</a:t>
            </a:r>
          </a:p>
        </p:txBody>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92234" y="190152"/>
            <a:ext cx="1783058" cy="29501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783058" cy="29501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76242" y="8956802"/>
            <a:ext cx="1783058" cy="29501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494137" y="698454"/>
            <a:ext cx="2556816" cy="2575547"/>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9461" y="9578419"/>
            <a:ext cx="2556816" cy="2575547"/>
          </a:xfrm>
          <a:prstGeom prst="rect">
            <a:avLst/>
          </a:prstGeom>
        </p:spPr>
      </p:pic>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5280345" y="3398244"/>
            <a:ext cx="7727311" cy="3919136"/>
          </a:xfrm>
          <a:prstGeom prst="rect">
            <a:avLst/>
          </a:prstGeom>
        </p:spPr>
        <p:txBody>
          <a:bodyPr anchor="t" rtlCol="false" tIns="0" lIns="0" bIns="0" rIns="0">
            <a:spAutoFit/>
          </a:bodyPr>
          <a:lstStyle/>
          <a:p>
            <a:pPr algn="ctr">
              <a:lnSpc>
                <a:spcPts val="14898"/>
              </a:lnSpc>
            </a:pPr>
            <a:r>
              <a:rPr lang="en-US" sz="16194" spc="-955">
                <a:solidFill>
                  <a:srgbClr val="FFFFFF"/>
                </a:solidFill>
                <a:latin typeface="Montserrat Ex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305562" y="-995510"/>
            <a:ext cx="12278020" cy="12278020"/>
          </a:xfrm>
          <a:prstGeom prst="rect">
            <a:avLst/>
          </a:prstGeom>
        </p:spPr>
      </p:pic>
      <p:sp>
        <p:nvSpPr>
          <p:cNvPr name="AutoShape 4" id="4"/>
          <p:cNvSpPr/>
          <p:nvPr/>
        </p:nvSpPr>
        <p:spPr>
          <a:xfrm rot="0">
            <a:off x="1028700" y="3599846"/>
            <a:ext cx="16230600" cy="6383729"/>
          </a:xfrm>
          <a:prstGeom prst="rect">
            <a:avLst/>
          </a:prstGeom>
          <a:solidFill>
            <a:srgbClr val="213559"/>
          </a:solidFill>
        </p:spPr>
      </p:sp>
      <p:grpSp>
        <p:nvGrpSpPr>
          <p:cNvPr name="Group 5" id="5"/>
          <p:cNvGrpSpPr>
            <a:grpSpLocks noChangeAspect="true"/>
          </p:cNvGrpSpPr>
          <p:nvPr/>
        </p:nvGrpSpPr>
        <p:grpSpPr>
          <a:xfrm rot="0">
            <a:off x="9639230" y="-203728"/>
            <a:ext cx="8944351" cy="10694456"/>
            <a:chOff x="0" y="0"/>
            <a:chExt cx="8603361" cy="10286746"/>
          </a:xfrm>
        </p:grpSpPr>
        <p:sp>
          <p:nvSpPr>
            <p:cNvPr name="Freeform 6" id="6"/>
            <p:cNvSpPr/>
            <p:nvPr/>
          </p:nvSpPr>
          <p:spPr>
            <a:xfrm flipH="false" flipV="false">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t="0" b="0"/>
              </a:stretch>
            </a:blipFill>
          </p:spPr>
        </p:sp>
      </p:grpSp>
      <p:sp>
        <p:nvSpPr>
          <p:cNvPr name="TextBox 7" id="7"/>
          <p:cNvSpPr txBox="true"/>
          <p:nvPr/>
        </p:nvSpPr>
        <p:spPr>
          <a:xfrm rot="0">
            <a:off x="1028700" y="1200150"/>
            <a:ext cx="5935366" cy="2097024"/>
          </a:xfrm>
          <a:prstGeom prst="rect">
            <a:avLst/>
          </a:prstGeom>
        </p:spPr>
        <p:txBody>
          <a:bodyPr anchor="t" rtlCol="false" tIns="0" lIns="0" bIns="0" rIns="0">
            <a:spAutoFit/>
          </a:bodyPr>
          <a:lstStyle/>
          <a:p>
            <a:pPr>
              <a:lnSpc>
                <a:spcPts val="8071"/>
              </a:lnSpc>
            </a:pPr>
            <a:r>
              <a:rPr lang="en-US" sz="8236" spc="-485">
                <a:solidFill>
                  <a:srgbClr val="263F6B"/>
                </a:solidFill>
                <a:latin typeface="Montserrat Extra-Bold Italics"/>
              </a:rPr>
              <a:t>TABLE OF CONTENTS</a:t>
            </a:r>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476242" y="8956802"/>
            <a:ext cx="1783058" cy="295015"/>
          </a:xfrm>
          <a:prstGeom prst="rect">
            <a:avLst/>
          </a:prstGeom>
        </p:spPr>
      </p:pic>
      <p:sp>
        <p:nvSpPr>
          <p:cNvPr name="TextBox 9" id="9"/>
          <p:cNvSpPr txBox="true"/>
          <p:nvPr/>
        </p:nvSpPr>
        <p:spPr>
          <a:xfrm rot="0">
            <a:off x="1375666" y="3897141"/>
            <a:ext cx="4441109" cy="5512915"/>
          </a:xfrm>
          <a:prstGeom prst="rect">
            <a:avLst/>
          </a:prstGeom>
        </p:spPr>
        <p:txBody>
          <a:bodyPr anchor="t" rtlCol="false" tIns="0" lIns="0" bIns="0" rIns="0">
            <a:spAutoFit/>
          </a:bodyPr>
          <a:lstStyle/>
          <a:p>
            <a:pPr marL="624025" indent="-312012" lvl="1">
              <a:lnSpc>
                <a:spcPts val="6329"/>
              </a:lnSpc>
              <a:buFont typeface="Arial"/>
              <a:buChar char="•"/>
            </a:pPr>
            <a:r>
              <a:rPr lang="en-US" sz="2890">
                <a:solidFill>
                  <a:srgbClr val="FFFFFF"/>
                </a:solidFill>
                <a:latin typeface="Montserrat Classic Bold"/>
              </a:rPr>
              <a:t>Introduction</a:t>
            </a:r>
          </a:p>
          <a:p>
            <a:pPr marL="624025" indent="-312012" lvl="1">
              <a:lnSpc>
                <a:spcPts val="6329"/>
              </a:lnSpc>
              <a:buFont typeface="Arial"/>
              <a:buChar char="•"/>
            </a:pPr>
            <a:r>
              <a:rPr lang="en-US" sz="2890">
                <a:solidFill>
                  <a:srgbClr val="FFFFFF"/>
                </a:solidFill>
                <a:latin typeface="Montserrat Classic Bold"/>
              </a:rPr>
              <a:t>Technology Used</a:t>
            </a:r>
          </a:p>
          <a:p>
            <a:pPr marL="624025" indent="-312012" lvl="1">
              <a:lnSpc>
                <a:spcPts val="6329"/>
              </a:lnSpc>
              <a:buFont typeface="Arial"/>
              <a:buChar char="•"/>
            </a:pPr>
            <a:r>
              <a:rPr lang="en-US" sz="2890">
                <a:solidFill>
                  <a:srgbClr val="FFFFFF"/>
                </a:solidFill>
                <a:latin typeface="Montserrat Classic Bold"/>
              </a:rPr>
              <a:t>Working</a:t>
            </a:r>
          </a:p>
          <a:p>
            <a:pPr marL="624025" indent="-312012" lvl="1">
              <a:lnSpc>
                <a:spcPts val="6329"/>
              </a:lnSpc>
              <a:buFont typeface="Arial"/>
              <a:buChar char="•"/>
            </a:pPr>
            <a:r>
              <a:rPr lang="en-US" sz="2890">
                <a:solidFill>
                  <a:srgbClr val="FFFFFF"/>
                </a:solidFill>
                <a:latin typeface="Montserrat Classic Bold"/>
              </a:rPr>
              <a:t>Implementation</a:t>
            </a:r>
          </a:p>
          <a:p>
            <a:pPr marL="624025" indent="-312012" lvl="1">
              <a:lnSpc>
                <a:spcPts val="6329"/>
              </a:lnSpc>
              <a:buFont typeface="Arial"/>
              <a:buChar char="•"/>
            </a:pPr>
            <a:r>
              <a:rPr lang="en-US" sz="2890">
                <a:solidFill>
                  <a:srgbClr val="FFFFFF"/>
                </a:solidFill>
                <a:latin typeface="Montserrat Classic Bold"/>
              </a:rPr>
              <a:t>Conclusion</a:t>
            </a:r>
          </a:p>
          <a:p>
            <a:pPr marL="624025" indent="-312012" lvl="1">
              <a:lnSpc>
                <a:spcPts val="6329"/>
              </a:lnSpc>
              <a:buFont typeface="Arial"/>
              <a:buChar char="•"/>
            </a:pPr>
            <a:r>
              <a:rPr lang="en-US" sz="2890">
                <a:solidFill>
                  <a:srgbClr val="FFFFFF"/>
                </a:solidFill>
                <a:latin typeface="Montserrat Classic Bold"/>
              </a:rPr>
              <a:t>Future Scope</a:t>
            </a:r>
          </a:p>
          <a:p>
            <a:pPr marL="626111" indent="-313055" lvl="1">
              <a:lnSpc>
                <a:spcPts val="6351"/>
              </a:lnSpc>
              <a:buFont typeface="Arial"/>
              <a:buChar char="•"/>
            </a:pPr>
            <a:r>
              <a:rPr lang="en-US" sz="2900">
                <a:solidFill>
                  <a:srgbClr val="FFFFFF"/>
                </a:solidFill>
                <a:latin typeface="Montserrat Classic Bold"/>
              </a:rPr>
              <a:t>References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2512615" y="0"/>
            <a:ext cx="6891722" cy="1309890"/>
            <a:chOff x="0" y="0"/>
            <a:chExt cx="3474561" cy="660400"/>
          </a:xfrm>
        </p:grpSpPr>
        <p:sp>
          <p:nvSpPr>
            <p:cNvPr name="Freeform 4" id="4"/>
            <p:cNvSpPr/>
            <p:nvPr/>
          </p:nvSpPr>
          <p:spPr>
            <a:xfrm flipH="false" flipV="false">
              <a:off x="0" y="0"/>
              <a:ext cx="3474561" cy="660400"/>
            </a:xfrm>
            <a:custGeom>
              <a:avLst/>
              <a:gdLst/>
              <a:ahLst/>
              <a:cxnLst/>
              <a:rect r="r" b="b" t="t" l="l"/>
              <a:pathLst>
                <a:path h="660400" w="3474561">
                  <a:moveTo>
                    <a:pt x="3350101" y="660400"/>
                  </a:moveTo>
                  <a:lnTo>
                    <a:pt x="124460" y="660400"/>
                  </a:lnTo>
                  <a:cubicBezTo>
                    <a:pt x="55880" y="660400"/>
                    <a:pt x="0" y="604520"/>
                    <a:pt x="0" y="535940"/>
                  </a:cubicBezTo>
                  <a:lnTo>
                    <a:pt x="0" y="124460"/>
                  </a:lnTo>
                  <a:cubicBezTo>
                    <a:pt x="0" y="55880"/>
                    <a:pt x="55880" y="0"/>
                    <a:pt x="124460" y="0"/>
                  </a:cubicBezTo>
                  <a:lnTo>
                    <a:pt x="3350101" y="0"/>
                  </a:lnTo>
                  <a:cubicBezTo>
                    <a:pt x="3418681" y="0"/>
                    <a:pt x="3474561" y="55880"/>
                    <a:pt x="3474561" y="124460"/>
                  </a:cubicBezTo>
                  <a:lnTo>
                    <a:pt x="3474561" y="535940"/>
                  </a:lnTo>
                  <a:cubicBezTo>
                    <a:pt x="3474561" y="604520"/>
                    <a:pt x="3418681" y="660400"/>
                    <a:pt x="3350101" y="660400"/>
                  </a:cubicBezTo>
                  <a:close/>
                </a:path>
              </a:pathLst>
            </a:custGeom>
            <a:solidFill>
              <a:srgbClr val="263F6B"/>
            </a:solidFill>
          </p:spPr>
        </p:sp>
      </p:grpSp>
      <p:grpSp>
        <p:nvGrpSpPr>
          <p:cNvPr name="Group 5" id="5"/>
          <p:cNvGrpSpPr/>
          <p:nvPr/>
        </p:nvGrpSpPr>
        <p:grpSpPr>
          <a:xfrm rot="0">
            <a:off x="13911908" y="90558"/>
            <a:ext cx="6888707" cy="1309890"/>
            <a:chOff x="0" y="0"/>
            <a:chExt cx="3473041" cy="660400"/>
          </a:xfrm>
        </p:grpSpPr>
        <p:sp>
          <p:nvSpPr>
            <p:cNvPr name="Freeform 6" id="6"/>
            <p:cNvSpPr/>
            <p:nvPr/>
          </p:nvSpPr>
          <p:spPr>
            <a:xfrm flipH="false" flipV="false">
              <a:off x="0" y="0"/>
              <a:ext cx="3473041" cy="660400"/>
            </a:xfrm>
            <a:custGeom>
              <a:avLst/>
              <a:gdLst/>
              <a:ahLst/>
              <a:cxnLst/>
              <a:rect r="r" b="b" t="t" l="l"/>
              <a:pathLst>
                <a:path h="660400" w="3473041">
                  <a:moveTo>
                    <a:pt x="3348581" y="660400"/>
                  </a:moveTo>
                  <a:lnTo>
                    <a:pt x="124460" y="660400"/>
                  </a:lnTo>
                  <a:cubicBezTo>
                    <a:pt x="55880" y="660400"/>
                    <a:pt x="0" y="604520"/>
                    <a:pt x="0" y="535940"/>
                  </a:cubicBezTo>
                  <a:lnTo>
                    <a:pt x="0" y="124460"/>
                  </a:lnTo>
                  <a:cubicBezTo>
                    <a:pt x="0" y="55880"/>
                    <a:pt x="55880" y="0"/>
                    <a:pt x="124460" y="0"/>
                  </a:cubicBezTo>
                  <a:lnTo>
                    <a:pt x="3348581" y="0"/>
                  </a:lnTo>
                  <a:cubicBezTo>
                    <a:pt x="3417161" y="0"/>
                    <a:pt x="3473041" y="55880"/>
                    <a:pt x="3473041" y="124460"/>
                  </a:cubicBezTo>
                  <a:lnTo>
                    <a:pt x="3473041" y="535940"/>
                  </a:lnTo>
                  <a:cubicBezTo>
                    <a:pt x="3473041" y="604520"/>
                    <a:pt x="3417161" y="660400"/>
                    <a:pt x="3348581" y="660400"/>
                  </a:cubicBezTo>
                  <a:close/>
                </a:path>
              </a:pathLst>
            </a:custGeom>
            <a:solidFill>
              <a:srgbClr val="263F6B"/>
            </a:solidFill>
          </p:spPr>
        </p:sp>
      </p:grpSp>
      <p:sp>
        <p:nvSpPr>
          <p:cNvPr name="TextBox 7" id="7"/>
          <p:cNvSpPr txBox="true"/>
          <p:nvPr/>
        </p:nvSpPr>
        <p:spPr>
          <a:xfrm rot="0">
            <a:off x="4379107" y="292304"/>
            <a:ext cx="9532801" cy="1077849"/>
          </a:xfrm>
          <a:prstGeom prst="rect">
            <a:avLst/>
          </a:prstGeom>
        </p:spPr>
        <p:txBody>
          <a:bodyPr anchor="t" rtlCol="false" tIns="0" lIns="0" bIns="0" rIns="0">
            <a:spAutoFit/>
          </a:bodyPr>
          <a:lstStyle/>
          <a:p>
            <a:pPr algn="ctr">
              <a:lnSpc>
                <a:spcPts val="8071"/>
              </a:lnSpc>
            </a:pPr>
            <a:r>
              <a:rPr lang="en-US" sz="8236" spc="-485">
                <a:solidFill>
                  <a:srgbClr val="263F6B"/>
                </a:solidFill>
                <a:latin typeface="Montserrat Extra-Bold Italics"/>
              </a:rPr>
              <a:t>INTRODUCTION</a:t>
            </a:r>
          </a:p>
        </p:txBody>
      </p:sp>
      <p:sp>
        <p:nvSpPr>
          <p:cNvPr name="TextBox 8" id="8"/>
          <p:cNvSpPr txBox="true"/>
          <p:nvPr/>
        </p:nvSpPr>
        <p:spPr>
          <a:xfrm rot="0">
            <a:off x="355991" y="1765769"/>
            <a:ext cx="17576019" cy="8001635"/>
          </a:xfrm>
          <a:prstGeom prst="rect">
            <a:avLst/>
          </a:prstGeom>
        </p:spPr>
        <p:txBody>
          <a:bodyPr anchor="t" rtlCol="false" tIns="0" lIns="0" bIns="0" rIns="0">
            <a:spAutoFit/>
          </a:bodyPr>
          <a:lstStyle/>
          <a:p>
            <a:pPr marL="474983" indent="-237491" lvl="1">
              <a:lnSpc>
                <a:spcPts val="2860"/>
              </a:lnSpc>
              <a:buFont typeface="Arial"/>
              <a:buChar char="•"/>
            </a:pPr>
            <a:r>
              <a:rPr lang="en-US" sz="2200" spc="44">
                <a:solidFill>
                  <a:srgbClr val="263F6B"/>
                </a:solidFill>
                <a:latin typeface="Arial Bold"/>
              </a:rPr>
              <a:t>Efficient Indoor Crowd Management is a critical aspect of ensuring Public Safety and optimizing Crowd Control in various environments such as shopping malls, event venues, and transportation hubs. </a:t>
            </a:r>
          </a:p>
          <a:p>
            <a:pPr>
              <a:lnSpc>
                <a:spcPts val="2860"/>
              </a:lnSpc>
            </a:pPr>
          </a:p>
          <a:p>
            <a:pPr marL="474983" indent="-237491" lvl="1">
              <a:lnSpc>
                <a:spcPts val="2860"/>
              </a:lnSpc>
              <a:buFont typeface="Arial"/>
              <a:buChar char="•"/>
            </a:pPr>
            <a:r>
              <a:rPr lang="en-US" sz="2200" spc="44">
                <a:solidFill>
                  <a:srgbClr val="263F6B"/>
                </a:solidFill>
                <a:latin typeface="Arial Bold"/>
              </a:rPr>
              <a:t>This project aims to develop a sophisticated Crowd Management System using YOLO (You Only Look Once) Object Detection algorithm and Flask Web Framework. </a:t>
            </a:r>
          </a:p>
          <a:p>
            <a:pPr>
              <a:lnSpc>
                <a:spcPts val="2860"/>
              </a:lnSpc>
            </a:pPr>
          </a:p>
          <a:p>
            <a:pPr marL="474983" indent="-237491" lvl="1">
              <a:lnSpc>
                <a:spcPts val="2860"/>
              </a:lnSpc>
              <a:buFont typeface="Arial"/>
              <a:buChar char="•"/>
            </a:pPr>
            <a:r>
              <a:rPr lang="en-US" sz="2200" spc="44">
                <a:solidFill>
                  <a:srgbClr val="263F6B"/>
                </a:solidFill>
                <a:latin typeface="Arial Bold"/>
              </a:rPr>
              <a:t>The system utilizes Computer Vision techniques to detect and track individuals in real-time, enabling accurate crowd counting and monitoring.</a:t>
            </a:r>
          </a:p>
          <a:p>
            <a:pPr>
              <a:lnSpc>
                <a:spcPts val="2860"/>
              </a:lnSpc>
            </a:pPr>
          </a:p>
          <a:p>
            <a:pPr marL="474983" indent="-237491" lvl="1">
              <a:lnSpc>
                <a:spcPts val="2860"/>
              </a:lnSpc>
              <a:buFont typeface="Arial"/>
              <a:buChar char="•"/>
            </a:pPr>
            <a:r>
              <a:rPr lang="en-US" sz="2200" spc="44">
                <a:solidFill>
                  <a:srgbClr val="263F6B"/>
                </a:solidFill>
                <a:latin typeface="Arial Bold"/>
              </a:rPr>
              <a:t>The proposed system leverages the power of YOLO, an advanced object detection model, to accurately identify and track individuals within a video stream. By applying this algorithm to live camera feeds, the system is able to detect and count the number of people present in a given staircase. </a:t>
            </a:r>
          </a:p>
          <a:p>
            <a:pPr>
              <a:lnSpc>
                <a:spcPts val="2860"/>
              </a:lnSpc>
            </a:pPr>
          </a:p>
          <a:p>
            <a:pPr marL="474983" indent="-237491" lvl="1">
              <a:lnSpc>
                <a:spcPts val="2860"/>
              </a:lnSpc>
              <a:buFont typeface="Arial"/>
              <a:buChar char="•"/>
            </a:pPr>
            <a:r>
              <a:rPr lang="en-US" sz="2200" spc="44">
                <a:solidFill>
                  <a:srgbClr val="263F6B"/>
                </a:solidFill>
                <a:latin typeface="Arial Bold"/>
              </a:rPr>
              <a:t>The captured data is then processed and displayed in a User-friendly Web Interface created using Flask, allowing authorized personnel to monitor crowd levels and make informed decisions regarding crowd control measures. </a:t>
            </a:r>
          </a:p>
          <a:p>
            <a:pPr>
              <a:lnSpc>
                <a:spcPts val="2860"/>
              </a:lnSpc>
            </a:pPr>
          </a:p>
          <a:p>
            <a:pPr marL="474983" indent="-237491" lvl="1">
              <a:lnSpc>
                <a:spcPts val="2860"/>
              </a:lnSpc>
              <a:buFont typeface="Arial"/>
              <a:buChar char="•"/>
            </a:pPr>
            <a:r>
              <a:rPr lang="en-US" sz="2200" spc="44">
                <a:solidFill>
                  <a:srgbClr val="263F6B"/>
                </a:solidFill>
                <a:latin typeface="Arial Bold"/>
              </a:rPr>
              <a:t>Additionally, the system incorporates features like color-coded threshold alerts, where the display changes to red when the crowd density exceeds a predefined threshold, providing visual cues for immediate action and redirecting the crowd to the other staircase. </a:t>
            </a:r>
          </a:p>
          <a:p>
            <a:pPr>
              <a:lnSpc>
                <a:spcPts val="2860"/>
              </a:lnSpc>
            </a:pPr>
          </a:p>
          <a:p>
            <a:pPr marL="474983" indent="-237491" lvl="1">
              <a:lnSpc>
                <a:spcPts val="2860"/>
              </a:lnSpc>
              <a:buFont typeface="Arial"/>
              <a:buChar char="•"/>
            </a:pPr>
            <a:r>
              <a:rPr lang="en-US" sz="2200" spc="44">
                <a:solidFill>
                  <a:srgbClr val="263F6B"/>
                </a:solidFill>
                <a:latin typeface="Arial Bold"/>
              </a:rPr>
              <a:t>This combination of YOLO-based object detection and Flask web framework presents a powerful solution for Real-Time Crowd Monitoring and opens avenues for future research and advancements in the field.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10087">
            <a:off x="1028665" y="6130773"/>
            <a:ext cx="16230670" cy="0"/>
          </a:xfrm>
          <a:prstGeom prst="line">
            <a:avLst/>
          </a:prstGeom>
          <a:ln cap="rnd" w="95250">
            <a:solidFill>
              <a:srgbClr val="000000"/>
            </a:solidFill>
            <a:prstDash val="solid"/>
            <a:headEnd type="none" len="sm" w="sm"/>
            <a:tailEnd type="none" len="sm" w="sm"/>
          </a:ln>
        </p:spPr>
      </p:sp>
      <p:grpSp>
        <p:nvGrpSpPr>
          <p:cNvPr name="Group 4" id="4"/>
          <p:cNvGrpSpPr/>
          <p:nvPr/>
        </p:nvGrpSpPr>
        <p:grpSpPr>
          <a:xfrm rot="0">
            <a:off x="2726348" y="5922707"/>
            <a:ext cx="511382" cy="511382"/>
            <a:chOff x="0" y="0"/>
            <a:chExt cx="6350000" cy="6350000"/>
          </a:xfrm>
        </p:grpSpPr>
        <p:sp>
          <p:nvSpPr>
            <p:cNvPr name="Freeform 5" id="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6" id="6"/>
          <p:cNvGrpSpPr/>
          <p:nvPr/>
        </p:nvGrpSpPr>
        <p:grpSpPr>
          <a:xfrm rot="0">
            <a:off x="925484" y="6809379"/>
            <a:ext cx="4113110" cy="2903329"/>
            <a:chOff x="0" y="0"/>
            <a:chExt cx="1500474" cy="1059142"/>
          </a:xfrm>
        </p:grpSpPr>
        <p:sp>
          <p:nvSpPr>
            <p:cNvPr name="Freeform 7" id="7"/>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8" id="8"/>
          <p:cNvGrpSpPr/>
          <p:nvPr/>
        </p:nvGrpSpPr>
        <p:grpSpPr>
          <a:xfrm rot="0">
            <a:off x="4006465" y="2702647"/>
            <a:ext cx="4113110" cy="2903329"/>
            <a:chOff x="0" y="0"/>
            <a:chExt cx="1500474" cy="1059142"/>
          </a:xfrm>
        </p:grpSpPr>
        <p:sp>
          <p:nvSpPr>
            <p:cNvPr name="Freeform 9" id="9"/>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10" id="10"/>
          <p:cNvGrpSpPr/>
          <p:nvPr/>
        </p:nvGrpSpPr>
        <p:grpSpPr>
          <a:xfrm rot="0">
            <a:off x="10168426" y="2702647"/>
            <a:ext cx="4113110" cy="2903329"/>
            <a:chOff x="0" y="0"/>
            <a:chExt cx="1500474" cy="1059142"/>
          </a:xfrm>
        </p:grpSpPr>
        <p:sp>
          <p:nvSpPr>
            <p:cNvPr name="Freeform 11" id="11"/>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12" id="12"/>
          <p:cNvGrpSpPr/>
          <p:nvPr/>
        </p:nvGrpSpPr>
        <p:grpSpPr>
          <a:xfrm rot="0">
            <a:off x="5807329" y="5922707"/>
            <a:ext cx="511382" cy="511382"/>
            <a:chOff x="0" y="0"/>
            <a:chExt cx="6350000" cy="6350000"/>
          </a:xfrm>
        </p:grpSpPr>
        <p:sp>
          <p:nvSpPr>
            <p:cNvPr name="Freeform 13" id="1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14" id="14"/>
          <p:cNvGrpSpPr/>
          <p:nvPr/>
        </p:nvGrpSpPr>
        <p:grpSpPr>
          <a:xfrm rot="0">
            <a:off x="11969290" y="5922707"/>
            <a:ext cx="511382" cy="511382"/>
            <a:chOff x="0" y="0"/>
            <a:chExt cx="6350000" cy="6350000"/>
          </a:xfrm>
        </p:grpSpPr>
        <p:sp>
          <p:nvSpPr>
            <p:cNvPr name="Freeform 15" id="1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16" id="16"/>
          <p:cNvGrpSpPr/>
          <p:nvPr/>
        </p:nvGrpSpPr>
        <p:grpSpPr>
          <a:xfrm rot="0">
            <a:off x="8888309" y="5922707"/>
            <a:ext cx="511382" cy="511382"/>
            <a:chOff x="0" y="0"/>
            <a:chExt cx="6350000" cy="6350000"/>
          </a:xfrm>
        </p:grpSpPr>
        <p:sp>
          <p:nvSpPr>
            <p:cNvPr name="Freeform 17" id="17"/>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18" id="18"/>
          <p:cNvGrpSpPr/>
          <p:nvPr/>
        </p:nvGrpSpPr>
        <p:grpSpPr>
          <a:xfrm rot="0">
            <a:off x="7087445" y="6809379"/>
            <a:ext cx="4113110" cy="2903329"/>
            <a:chOff x="0" y="0"/>
            <a:chExt cx="1500474" cy="1059142"/>
          </a:xfrm>
        </p:grpSpPr>
        <p:sp>
          <p:nvSpPr>
            <p:cNvPr name="Freeform 19" id="19"/>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20" id="20"/>
          <p:cNvGrpSpPr/>
          <p:nvPr/>
        </p:nvGrpSpPr>
        <p:grpSpPr>
          <a:xfrm rot="0">
            <a:off x="15050270" y="5922707"/>
            <a:ext cx="511382" cy="511382"/>
            <a:chOff x="0" y="0"/>
            <a:chExt cx="6350000" cy="6350000"/>
          </a:xfrm>
        </p:grpSpPr>
        <p:sp>
          <p:nvSpPr>
            <p:cNvPr name="Freeform 21" id="21"/>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22" id="22"/>
          <p:cNvGrpSpPr/>
          <p:nvPr/>
        </p:nvGrpSpPr>
        <p:grpSpPr>
          <a:xfrm rot="0">
            <a:off x="13249406" y="6809379"/>
            <a:ext cx="4113110" cy="2903329"/>
            <a:chOff x="0" y="0"/>
            <a:chExt cx="1500474" cy="1059142"/>
          </a:xfrm>
        </p:grpSpPr>
        <p:sp>
          <p:nvSpPr>
            <p:cNvPr name="Freeform 23" id="23"/>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25484" y="2146609"/>
            <a:ext cx="1971199" cy="2007702"/>
          </a:xfrm>
          <a:prstGeom prst="rect">
            <a:avLst/>
          </a:prstGeom>
        </p:spPr>
      </p:pic>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61652" y="1510881"/>
            <a:ext cx="1579438" cy="1608687"/>
          </a:xfrm>
          <a:prstGeom prst="rect">
            <a:avLst/>
          </a:prstGeom>
        </p:spPr>
      </p:pic>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64399" y="4316564"/>
            <a:ext cx="646089" cy="658053"/>
          </a:xfrm>
          <a:prstGeom prst="rect">
            <a:avLst/>
          </a:prstGeom>
        </p:spPr>
      </p:pic>
      <p:pic>
        <p:nvPicPr>
          <p:cNvPr name="Picture 27" id="27"/>
          <p:cNvPicPr>
            <a:picLocks noChangeAspect="true"/>
          </p:cNvPicPr>
          <p:nvPr/>
        </p:nvPicPr>
        <p:blipFill>
          <a:blip r:embed="rId4"/>
          <a:srcRect l="0" t="0" r="0" b="0"/>
          <a:stretch>
            <a:fillRect/>
          </a:stretch>
        </p:blipFill>
        <p:spPr>
          <a:xfrm flipH="false" flipV="false" rot="0">
            <a:off x="1852504" y="7696181"/>
            <a:ext cx="2259070" cy="1745645"/>
          </a:xfrm>
          <a:prstGeom prst="rect">
            <a:avLst/>
          </a:prstGeom>
        </p:spPr>
      </p:pic>
      <p:pic>
        <p:nvPicPr>
          <p:cNvPr name="Picture 28" id="28"/>
          <p:cNvPicPr>
            <a:picLocks noChangeAspect="true"/>
          </p:cNvPicPr>
          <p:nvPr/>
        </p:nvPicPr>
        <p:blipFill>
          <a:blip r:embed="rId5"/>
          <a:srcRect l="0" t="0" r="0" b="0"/>
          <a:stretch>
            <a:fillRect/>
          </a:stretch>
        </p:blipFill>
        <p:spPr>
          <a:xfrm flipH="false" flipV="false" rot="0">
            <a:off x="4820581" y="3746551"/>
            <a:ext cx="2484877" cy="1396949"/>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0">
            <a:off x="8347508" y="7696181"/>
            <a:ext cx="1592984" cy="1745645"/>
          </a:xfrm>
          <a:prstGeom prst="rect">
            <a:avLst/>
          </a:prstGeom>
        </p:spPr>
      </p:pic>
      <p:pic>
        <p:nvPicPr>
          <p:cNvPr name="Picture 30" id="30"/>
          <p:cNvPicPr>
            <a:picLocks noChangeAspect="true"/>
          </p:cNvPicPr>
          <p:nvPr/>
        </p:nvPicPr>
        <p:blipFill>
          <a:blip r:embed="rId7"/>
          <a:srcRect l="0" t="0" r="0" b="0"/>
          <a:stretch>
            <a:fillRect/>
          </a:stretch>
        </p:blipFill>
        <p:spPr>
          <a:xfrm flipH="false" flipV="false" rot="0">
            <a:off x="11501557" y="3554311"/>
            <a:ext cx="1446846" cy="1781429"/>
          </a:xfrm>
          <a:prstGeom prst="rect">
            <a:avLst/>
          </a:prstGeom>
        </p:spPr>
      </p:pic>
      <p:pic>
        <p:nvPicPr>
          <p:cNvPr name="Picture 31" id="31"/>
          <p:cNvPicPr>
            <a:picLocks noChangeAspect="true"/>
          </p:cNvPicPr>
          <p:nvPr/>
        </p:nvPicPr>
        <p:blipFill>
          <a:blip r:embed="rId8"/>
          <a:srcRect l="0" t="0" r="0" b="0"/>
          <a:stretch>
            <a:fillRect/>
          </a:stretch>
        </p:blipFill>
        <p:spPr>
          <a:xfrm flipH="false" flipV="false" rot="0">
            <a:off x="13897612" y="7738065"/>
            <a:ext cx="3028910" cy="1703762"/>
          </a:xfrm>
          <a:prstGeom prst="rect">
            <a:avLst/>
          </a:prstGeom>
        </p:spPr>
      </p:pic>
      <p:sp>
        <p:nvSpPr>
          <p:cNvPr name="TextBox 32" id="32"/>
          <p:cNvSpPr txBox="true"/>
          <p:nvPr/>
        </p:nvSpPr>
        <p:spPr>
          <a:xfrm rot="0">
            <a:off x="2134937" y="639933"/>
            <a:ext cx="14018125" cy="777125"/>
          </a:xfrm>
          <a:prstGeom prst="rect">
            <a:avLst/>
          </a:prstGeom>
        </p:spPr>
        <p:txBody>
          <a:bodyPr anchor="t" rtlCol="false" tIns="0" lIns="0" bIns="0" rIns="0">
            <a:spAutoFit/>
          </a:bodyPr>
          <a:lstStyle/>
          <a:p>
            <a:pPr algn="ctr">
              <a:lnSpc>
                <a:spcPts val="5875"/>
              </a:lnSpc>
            </a:pPr>
            <a:r>
              <a:rPr lang="en-US" sz="5995" spc="-353">
                <a:solidFill>
                  <a:srgbClr val="263F6B"/>
                </a:solidFill>
                <a:latin typeface="Montserrat Extra-Bold Italics"/>
              </a:rPr>
              <a:t>TECHNOLOGY USED</a:t>
            </a:r>
          </a:p>
        </p:txBody>
      </p:sp>
      <p:sp>
        <p:nvSpPr>
          <p:cNvPr name="TextBox 33" id="33"/>
          <p:cNvSpPr txBox="true"/>
          <p:nvPr/>
        </p:nvSpPr>
        <p:spPr>
          <a:xfrm rot="0">
            <a:off x="1361478" y="7207250"/>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HTML &amp; CSS</a:t>
            </a:r>
          </a:p>
        </p:txBody>
      </p:sp>
      <p:sp>
        <p:nvSpPr>
          <p:cNvPr name="TextBox 34" id="34"/>
          <p:cNvSpPr txBox="true"/>
          <p:nvPr/>
        </p:nvSpPr>
        <p:spPr>
          <a:xfrm rot="0">
            <a:off x="4442458" y="3100518"/>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JAVASCRIPT</a:t>
            </a:r>
          </a:p>
        </p:txBody>
      </p:sp>
      <p:sp>
        <p:nvSpPr>
          <p:cNvPr name="TextBox 35" id="35"/>
          <p:cNvSpPr txBox="true"/>
          <p:nvPr/>
        </p:nvSpPr>
        <p:spPr>
          <a:xfrm rot="0">
            <a:off x="10604419" y="3100518"/>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OPENCV</a:t>
            </a:r>
          </a:p>
        </p:txBody>
      </p:sp>
      <p:sp>
        <p:nvSpPr>
          <p:cNvPr name="TextBox 36" id="36"/>
          <p:cNvSpPr txBox="true"/>
          <p:nvPr/>
        </p:nvSpPr>
        <p:spPr>
          <a:xfrm rot="0">
            <a:off x="7523439" y="7207250"/>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PYTHON</a:t>
            </a:r>
          </a:p>
        </p:txBody>
      </p:sp>
      <p:sp>
        <p:nvSpPr>
          <p:cNvPr name="TextBox 37" id="37"/>
          <p:cNvSpPr txBox="true"/>
          <p:nvPr/>
        </p:nvSpPr>
        <p:spPr>
          <a:xfrm rot="0">
            <a:off x="13685399" y="7207250"/>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YOLO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10087">
            <a:off x="1028665" y="6130773"/>
            <a:ext cx="16230670" cy="0"/>
          </a:xfrm>
          <a:prstGeom prst="line">
            <a:avLst/>
          </a:prstGeom>
          <a:ln cap="rnd" w="95250">
            <a:solidFill>
              <a:srgbClr val="000000"/>
            </a:solidFill>
            <a:prstDash val="solid"/>
            <a:headEnd type="none" len="sm" w="sm"/>
            <a:tailEnd type="none" len="sm" w="sm"/>
          </a:ln>
        </p:spPr>
      </p:sp>
      <p:grpSp>
        <p:nvGrpSpPr>
          <p:cNvPr name="Group 4" id="4"/>
          <p:cNvGrpSpPr/>
          <p:nvPr/>
        </p:nvGrpSpPr>
        <p:grpSpPr>
          <a:xfrm rot="0">
            <a:off x="2726348" y="5922707"/>
            <a:ext cx="511382" cy="511382"/>
            <a:chOff x="0" y="0"/>
            <a:chExt cx="6350000" cy="6350000"/>
          </a:xfrm>
        </p:grpSpPr>
        <p:sp>
          <p:nvSpPr>
            <p:cNvPr name="Freeform 5" id="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6" id="6"/>
          <p:cNvGrpSpPr/>
          <p:nvPr/>
        </p:nvGrpSpPr>
        <p:grpSpPr>
          <a:xfrm rot="0">
            <a:off x="925484" y="6809379"/>
            <a:ext cx="4113110" cy="2903329"/>
            <a:chOff x="0" y="0"/>
            <a:chExt cx="1500474" cy="1059142"/>
          </a:xfrm>
        </p:grpSpPr>
        <p:sp>
          <p:nvSpPr>
            <p:cNvPr name="Freeform 7" id="7"/>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8" id="8"/>
          <p:cNvGrpSpPr/>
          <p:nvPr/>
        </p:nvGrpSpPr>
        <p:grpSpPr>
          <a:xfrm rot="0">
            <a:off x="4006465" y="2702647"/>
            <a:ext cx="4113110" cy="2903329"/>
            <a:chOff x="0" y="0"/>
            <a:chExt cx="1500474" cy="1059142"/>
          </a:xfrm>
        </p:grpSpPr>
        <p:sp>
          <p:nvSpPr>
            <p:cNvPr name="Freeform 9" id="9"/>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10" id="10"/>
          <p:cNvGrpSpPr/>
          <p:nvPr/>
        </p:nvGrpSpPr>
        <p:grpSpPr>
          <a:xfrm rot="0">
            <a:off x="10168426" y="2702647"/>
            <a:ext cx="4113110" cy="2903329"/>
            <a:chOff x="0" y="0"/>
            <a:chExt cx="1500474" cy="1059142"/>
          </a:xfrm>
        </p:grpSpPr>
        <p:sp>
          <p:nvSpPr>
            <p:cNvPr name="Freeform 11" id="11"/>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12" id="12"/>
          <p:cNvGrpSpPr/>
          <p:nvPr/>
        </p:nvGrpSpPr>
        <p:grpSpPr>
          <a:xfrm rot="0">
            <a:off x="5807329" y="5922707"/>
            <a:ext cx="511382" cy="511382"/>
            <a:chOff x="0" y="0"/>
            <a:chExt cx="6350000" cy="6350000"/>
          </a:xfrm>
        </p:grpSpPr>
        <p:sp>
          <p:nvSpPr>
            <p:cNvPr name="Freeform 13" id="1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14" id="14"/>
          <p:cNvGrpSpPr/>
          <p:nvPr/>
        </p:nvGrpSpPr>
        <p:grpSpPr>
          <a:xfrm rot="0">
            <a:off x="11969290" y="5922707"/>
            <a:ext cx="511382" cy="511382"/>
            <a:chOff x="0" y="0"/>
            <a:chExt cx="6350000" cy="6350000"/>
          </a:xfrm>
        </p:grpSpPr>
        <p:sp>
          <p:nvSpPr>
            <p:cNvPr name="Freeform 15" id="1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16" id="16"/>
          <p:cNvGrpSpPr/>
          <p:nvPr/>
        </p:nvGrpSpPr>
        <p:grpSpPr>
          <a:xfrm rot="0">
            <a:off x="8888309" y="5922707"/>
            <a:ext cx="511382" cy="511382"/>
            <a:chOff x="0" y="0"/>
            <a:chExt cx="6350000" cy="6350000"/>
          </a:xfrm>
        </p:grpSpPr>
        <p:sp>
          <p:nvSpPr>
            <p:cNvPr name="Freeform 17" id="17"/>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18" id="18"/>
          <p:cNvGrpSpPr/>
          <p:nvPr/>
        </p:nvGrpSpPr>
        <p:grpSpPr>
          <a:xfrm rot="0">
            <a:off x="7087445" y="6809379"/>
            <a:ext cx="4113110" cy="2903329"/>
            <a:chOff x="0" y="0"/>
            <a:chExt cx="1500474" cy="1059142"/>
          </a:xfrm>
        </p:grpSpPr>
        <p:sp>
          <p:nvSpPr>
            <p:cNvPr name="Freeform 19" id="19"/>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25484" y="2146609"/>
            <a:ext cx="1971199" cy="2007702"/>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61652" y="1510881"/>
            <a:ext cx="1579438" cy="1608687"/>
          </a:xfrm>
          <a:prstGeom prst="rect">
            <a:avLst/>
          </a:prstGeom>
        </p:spPr>
      </p:pic>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64399" y="4316564"/>
            <a:ext cx="646089" cy="658053"/>
          </a:xfrm>
          <a:prstGeom prst="rect">
            <a:avLst/>
          </a:prstGeom>
        </p:spPr>
      </p:pic>
      <p:pic>
        <p:nvPicPr>
          <p:cNvPr name="Picture 23" id="23"/>
          <p:cNvPicPr>
            <a:picLocks noChangeAspect="true"/>
          </p:cNvPicPr>
          <p:nvPr/>
        </p:nvPicPr>
        <p:blipFill>
          <a:blip r:embed="rId4"/>
          <a:srcRect l="0" t="0" r="0" b="0"/>
          <a:stretch>
            <a:fillRect/>
          </a:stretch>
        </p:blipFill>
        <p:spPr>
          <a:xfrm flipH="false" flipV="false" rot="0">
            <a:off x="925484" y="7716097"/>
            <a:ext cx="4134341" cy="1653737"/>
          </a:xfrm>
          <a:prstGeom prst="rect">
            <a:avLst/>
          </a:prstGeom>
        </p:spPr>
      </p:pic>
      <p:pic>
        <p:nvPicPr>
          <p:cNvPr name="Picture 24" id="24"/>
          <p:cNvPicPr>
            <a:picLocks noChangeAspect="true"/>
          </p:cNvPicPr>
          <p:nvPr/>
        </p:nvPicPr>
        <p:blipFill>
          <a:blip r:embed="rId5"/>
          <a:srcRect l="0" t="0" r="0" b="0"/>
          <a:stretch>
            <a:fillRect/>
          </a:stretch>
        </p:blipFill>
        <p:spPr>
          <a:xfrm flipH="false" flipV="false" rot="0">
            <a:off x="4786462" y="3668976"/>
            <a:ext cx="2553116" cy="1595697"/>
          </a:xfrm>
          <a:prstGeom prst="rect">
            <a:avLst/>
          </a:prstGeom>
        </p:spPr>
      </p:pic>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845542" y="7456700"/>
            <a:ext cx="1579438" cy="1608687"/>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0">
            <a:off x="7202440" y="8106279"/>
            <a:ext cx="3883120" cy="1263555"/>
          </a:xfrm>
          <a:prstGeom prst="rect">
            <a:avLst/>
          </a:prstGeom>
        </p:spPr>
      </p:pic>
      <p:pic>
        <p:nvPicPr>
          <p:cNvPr name="Picture 27" id="27"/>
          <p:cNvPicPr>
            <a:picLocks noChangeAspect="true"/>
          </p:cNvPicPr>
          <p:nvPr/>
        </p:nvPicPr>
        <p:blipFill>
          <a:blip r:embed="rId7"/>
          <a:srcRect l="0" t="0" r="0" b="0"/>
          <a:stretch>
            <a:fillRect/>
          </a:stretch>
        </p:blipFill>
        <p:spPr>
          <a:xfrm flipH="false" flipV="false" rot="0">
            <a:off x="10764561" y="3584460"/>
            <a:ext cx="2947900" cy="1764729"/>
          </a:xfrm>
          <a:prstGeom prst="rect">
            <a:avLst/>
          </a:prstGeom>
        </p:spPr>
      </p:pic>
      <p:sp>
        <p:nvSpPr>
          <p:cNvPr name="TextBox 28" id="28"/>
          <p:cNvSpPr txBox="true"/>
          <p:nvPr/>
        </p:nvSpPr>
        <p:spPr>
          <a:xfrm rot="0">
            <a:off x="2134937" y="733756"/>
            <a:ext cx="14018125" cy="777125"/>
          </a:xfrm>
          <a:prstGeom prst="rect">
            <a:avLst/>
          </a:prstGeom>
        </p:spPr>
        <p:txBody>
          <a:bodyPr anchor="t" rtlCol="false" tIns="0" lIns="0" bIns="0" rIns="0">
            <a:spAutoFit/>
          </a:bodyPr>
          <a:lstStyle/>
          <a:p>
            <a:pPr algn="ctr">
              <a:lnSpc>
                <a:spcPts val="5875"/>
              </a:lnSpc>
            </a:pPr>
            <a:r>
              <a:rPr lang="en-US" sz="5995" spc="-353">
                <a:solidFill>
                  <a:srgbClr val="263F6B"/>
                </a:solidFill>
                <a:latin typeface="Montserrat Extra-Bold Italics"/>
              </a:rPr>
              <a:t>TECHNOLOGY USED</a:t>
            </a:r>
          </a:p>
        </p:txBody>
      </p:sp>
      <p:sp>
        <p:nvSpPr>
          <p:cNvPr name="TextBox 29" id="29"/>
          <p:cNvSpPr txBox="true"/>
          <p:nvPr/>
        </p:nvSpPr>
        <p:spPr>
          <a:xfrm rot="0">
            <a:off x="1361478" y="7207250"/>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NUMPY</a:t>
            </a:r>
          </a:p>
        </p:txBody>
      </p:sp>
      <p:sp>
        <p:nvSpPr>
          <p:cNvPr name="TextBox 30" id="30"/>
          <p:cNvSpPr txBox="true"/>
          <p:nvPr/>
        </p:nvSpPr>
        <p:spPr>
          <a:xfrm rot="0">
            <a:off x="4442458" y="3100518"/>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FLASK</a:t>
            </a:r>
          </a:p>
        </p:txBody>
      </p:sp>
      <p:sp>
        <p:nvSpPr>
          <p:cNvPr name="TextBox 31" id="31"/>
          <p:cNvSpPr txBox="true"/>
          <p:nvPr/>
        </p:nvSpPr>
        <p:spPr>
          <a:xfrm rot="0">
            <a:off x="10604419" y="3100518"/>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CORS</a:t>
            </a:r>
          </a:p>
        </p:txBody>
      </p:sp>
      <p:sp>
        <p:nvSpPr>
          <p:cNvPr name="TextBox 32" id="32"/>
          <p:cNvSpPr txBox="true"/>
          <p:nvPr/>
        </p:nvSpPr>
        <p:spPr>
          <a:xfrm rot="0">
            <a:off x="7523439" y="7207250"/>
            <a:ext cx="3241123"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Threading &amp; Queueing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97214" y="-726996"/>
            <a:ext cx="11740992" cy="11740992"/>
          </a:xfrm>
          <a:prstGeom prst="rect">
            <a:avLst/>
          </a:prstGeom>
        </p:spPr>
      </p:pic>
      <p:sp>
        <p:nvSpPr>
          <p:cNvPr name="AutoShape 4" id="4"/>
          <p:cNvSpPr/>
          <p:nvPr/>
        </p:nvSpPr>
        <p:spPr>
          <a:xfrm rot="0">
            <a:off x="1028700" y="615601"/>
            <a:ext cx="16230600" cy="9055797"/>
          </a:xfrm>
          <a:prstGeom prst="rect">
            <a:avLst/>
          </a:prstGeom>
          <a:solidFill>
            <a:srgbClr val="213559"/>
          </a:solidFill>
        </p:spPr>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071134" y="1054482"/>
            <a:ext cx="1783058" cy="295015"/>
          </a:xfrm>
          <a:prstGeom prst="rect">
            <a:avLst/>
          </a:prstGeom>
        </p:spPr>
      </p:pic>
      <p:sp>
        <p:nvSpPr>
          <p:cNvPr name="AutoShape 6" id="6"/>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pic>
        <p:nvPicPr>
          <p:cNvPr name="Picture 7" id="7"/>
          <p:cNvPicPr>
            <a:picLocks noChangeAspect="true"/>
          </p:cNvPicPr>
          <p:nvPr/>
        </p:nvPicPr>
        <p:blipFill>
          <a:blip r:embed="rId6"/>
          <a:srcRect l="0" t="0" r="0" b="0"/>
          <a:stretch>
            <a:fillRect/>
          </a:stretch>
        </p:blipFill>
        <p:spPr>
          <a:xfrm flipH="false" flipV="false" rot="0">
            <a:off x="3303210" y="2075876"/>
            <a:ext cx="10800004" cy="7182424"/>
          </a:xfrm>
          <a:prstGeom prst="rect">
            <a:avLst/>
          </a:prstGeom>
        </p:spPr>
      </p:pic>
      <p:sp>
        <p:nvSpPr>
          <p:cNvPr name="TextBox 8" id="8"/>
          <p:cNvSpPr txBox="true"/>
          <p:nvPr/>
        </p:nvSpPr>
        <p:spPr>
          <a:xfrm rot="0">
            <a:off x="6830461" y="1178307"/>
            <a:ext cx="4627078" cy="798721"/>
          </a:xfrm>
          <a:prstGeom prst="rect">
            <a:avLst/>
          </a:prstGeom>
        </p:spPr>
        <p:txBody>
          <a:bodyPr anchor="t" rtlCol="false" tIns="0" lIns="0" bIns="0" rIns="0">
            <a:spAutoFit/>
          </a:bodyPr>
          <a:lstStyle/>
          <a:p>
            <a:pPr algn="just">
              <a:lnSpc>
                <a:spcPts val="5958"/>
              </a:lnSpc>
            </a:pPr>
            <a:r>
              <a:rPr lang="en-US" sz="6080" spc="-358">
                <a:solidFill>
                  <a:srgbClr val="FFFFFF"/>
                </a:solidFill>
                <a:latin typeface="Montserrat Extra-Bold Italics"/>
              </a:rPr>
              <a:t>WORKING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15641497" y="9043300"/>
            <a:ext cx="5293007" cy="2487400"/>
          </a:xfrm>
          <a:prstGeom prst="rect">
            <a:avLst/>
          </a:prstGeom>
          <a:solidFill>
            <a:srgbClr val="213559"/>
          </a:solidFill>
        </p:spPr>
      </p:sp>
      <p:sp>
        <p:nvSpPr>
          <p:cNvPr name="AutoShape 4" id="4"/>
          <p:cNvSpPr/>
          <p:nvPr/>
        </p:nvSpPr>
        <p:spPr>
          <a:xfrm rot="-2700000">
            <a:off x="-2646503" y="-1243700"/>
            <a:ext cx="5293007" cy="2487400"/>
          </a:xfrm>
          <a:prstGeom prst="rect">
            <a:avLst/>
          </a:prstGeom>
          <a:solidFill>
            <a:srgbClr val="213559"/>
          </a:solidFill>
        </p:spPr>
      </p:sp>
      <p:pic>
        <p:nvPicPr>
          <p:cNvPr name="Picture 5" id="5"/>
          <p:cNvPicPr>
            <a:picLocks noChangeAspect="true"/>
          </p:cNvPicPr>
          <p:nvPr/>
        </p:nvPicPr>
        <p:blipFill>
          <a:blip r:embed="rId2"/>
          <a:srcRect l="0" t="0" r="0" b="0"/>
          <a:stretch>
            <a:fillRect/>
          </a:stretch>
        </p:blipFill>
        <p:spPr>
          <a:xfrm flipH="false" flipV="false" rot="0">
            <a:off x="165966" y="3669997"/>
            <a:ext cx="7568542" cy="4020788"/>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25875" y="5063704"/>
            <a:ext cx="3331164" cy="945218"/>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645470">
            <a:off x="7872719" y="2893867"/>
            <a:ext cx="3331164" cy="945218"/>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603809">
            <a:off x="7868630" y="7218176"/>
            <a:ext cx="3331164" cy="945218"/>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11648406" y="7332686"/>
            <a:ext cx="5129805" cy="2725209"/>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11648406" y="4317787"/>
            <a:ext cx="5129805" cy="2725209"/>
          </a:xfrm>
          <a:prstGeom prst="rect">
            <a:avLst/>
          </a:prstGeom>
        </p:spPr>
      </p:pic>
      <p:pic>
        <p:nvPicPr>
          <p:cNvPr name="Picture 11" id="11"/>
          <p:cNvPicPr>
            <a:picLocks noChangeAspect="true"/>
          </p:cNvPicPr>
          <p:nvPr/>
        </p:nvPicPr>
        <p:blipFill>
          <a:blip r:embed="rId7"/>
          <a:srcRect l="0" t="0" r="0" b="0"/>
          <a:stretch>
            <a:fillRect/>
          </a:stretch>
        </p:blipFill>
        <p:spPr>
          <a:xfrm flipH="false" flipV="false" rot="0">
            <a:off x="11648406" y="1315438"/>
            <a:ext cx="5129805" cy="2623850"/>
          </a:xfrm>
          <a:prstGeom prst="rect">
            <a:avLst/>
          </a:prstGeom>
        </p:spPr>
      </p:pic>
      <p:sp>
        <p:nvSpPr>
          <p:cNvPr name="TextBox 12" id="12"/>
          <p:cNvSpPr txBox="true"/>
          <p:nvPr/>
        </p:nvSpPr>
        <p:spPr>
          <a:xfrm rot="0">
            <a:off x="0" y="359946"/>
            <a:ext cx="18288000" cy="777240"/>
          </a:xfrm>
          <a:prstGeom prst="rect">
            <a:avLst/>
          </a:prstGeom>
        </p:spPr>
        <p:txBody>
          <a:bodyPr anchor="t" rtlCol="false" tIns="0" lIns="0" bIns="0" rIns="0">
            <a:spAutoFit/>
          </a:bodyPr>
          <a:lstStyle/>
          <a:p>
            <a:pPr algn="ctr">
              <a:lnSpc>
                <a:spcPts val="5880"/>
              </a:lnSpc>
            </a:pPr>
            <a:r>
              <a:rPr lang="en-US" sz="6000" spc="-354">
                <a:solidFill>
                  <a:srgbClr val="263F6B"/>
                </a:solidFill>
                <a:latin typeface="Montserrat Extra-Bold Italics"/>
              </a:rPr>
              <a:t>IMPLEMENTATION</a:t>
            </a:r>
          </a:p>
        </p:txBody>
      </p:sp>
      <p:sp>
        <p:nvSpPr>
          <p:cNvPr name="TextBox 13" id="13"/>
          <p:cNvSpPr txBox="true"/>
          <p:nvPr/>
        </p:nvSpPr>
        <p:spPr>
          <a:xfrm rot="0">
            <a:off x="1574342" y="2886861"/>
            <a:ext cx="4778236" cy="580390"/>
          </a:xfrm>
          <a:prstGeom prst="rect">
            <a:avLst/>
          </a:prstGeom>
        </p:spPr>
        <p:txBody>
          <a:bodyPr anchor="t" rtlCol="false" tIns="0" lIns="0" bIns="0" rIns="0">
            <a:spAutoFit/>
          </a:bodyPr>
          <a:lstStyle/>
          <a:p>
            <a:pPr algn="ctr">
              <a:lnSpc>
                <a:spcPts val="4759"/>
              </a:lnSpc>
            </a:pPr>
            <a:r>
              <a:rPr lang="en-US" sz="3399">
                <a:solidFill>
                  <a:srgbClr val="263F6B"/>
                </a:solidFill>
                <a:latin typeface="Canva Sans Bold"/>
              </a:rPr>
              <a:t>Landing Page</a:t>
            </a:r>
          </a:p>
        </p:txBody>
      </p:sp>
      <p:sp>
        <p:nvSpPr>
          <p:cNvPr name="TextBox 14" id="14"/>
          <p:cNvSpPr txBox="true"/>
          <p:nvPr/>
        </p:nvSpPr>
        <p:spPr>
          <a:xfrm rot="-1631491">
            <a:off x="7541433" y="3192127"/>
            <a:ext cx="2698300" cy="322728"/>
          </a:xfrm>
          <a:prstGeom prst="rect">
            <a:avLst/>
          </a:prstGeom>
        </p:spPr>
        <p:txBody>
          <a:bodyPr anchor="t" rtlCol="false" tIns="0" lIns="0" bIns="0" rIns="0">
            <a:spAutoFit/>
          </a:bodyPr>
          <a:lstStyle/>
          <a:p>
            <a:pPr algn="ctr">
              <a:lnSpc>
                <a:spcPts val="2686"/>
              </a:lnSpc>
            </a:pPr>
            <a:r>
              <a:rPr lang="en-US" sz="1919">
                <a:solidFill>
                  <a:srgbClr val="263F6B"/>
                </a:solidFill>
                <a:latin typeface="Canva Sans Bold"/>
              </a:rPr>
              <a:t>Real Time Feed</a:t>
            </a:r>
          </a:p>
        </p:txBody>
      </p:sp>
      <p:sp>
        <p:nvSpPr>
          <p:cNvPr name="TextBox 15" id="15"/>
          <p:cNvSpPr txBox="true"/>
          <p:nvPr/>
        </p:nvSpPr>
        <p:spPr>
          <a:xfrm rot="0">
            <a:off x="8074467" y="5025604"/>
            <a:ext cx="2141934" cy="372744"/>
          </a:xfrm>
          <a:prstGeom prst="rect">
            <a:avLst/>
          </a:prstGeom>
        </p:spPr>
        <p:txBody>
          <a:bodyPr anchor="t" rtlCol="false" tIns="0" lIns="0" bIns="0" rIns="0">
            <a:spAutoFit/>
          </a:bodyPr>
          <a:lstStyle/>
          <a:p>
            <a:pPr algn="ctr">
              <a:lnSpc>
                <a:spcPts val="3080"/>
              </a:lnSpc>
            </a:pPr>
            <a:r>
              <a:rPr lang="en-US" sz="2200">
                <a:solidFill>
                  <a:srgbClr val="263F6B"/>
                </a:solidFill>
                <a:latin typeface="Canva Sans Bold"/>
              </a:rPr>
              <a:t>Documentation</a:t>
            </a:r>
          </a:p>
        </p:txBody>
      </p:sp>
      <p:sp>
        <p:nvSpPr>
          <p:cNvPr name="TextBox 16" id="16"/>
          <p:cNvSpPr txBox="true"/>
          <p:nvPr/>
        </p:nvSpPr>
        <p:spPr>
          <a:xfrm rot="1632633">
            <a:off x="8675425" y="7051346"/>
            <a:ext cx="1256556" cy="372744"/>
          </a:xfrm>
          <a:prstGeom prst="rect">
            <a:avLst/>
          </a:prstGeom>
        </p:spPr>
        <p:txBody>
          <a:bodyPr anchor="t" rtlCol="false" tIns="0" lIns="0" bIns="0" rIns="0">
            <a:spAutoFit/>
          </a:bodyPr>
          <a:lstStyle/>
          <a:p>
            <a:pPr algn="ctr">
              <a:lnSpc>
                <a:spcPts val="3080"/>
              </a:lnSpc>
            </a:pPr>
            <a:r>
              <a:rPr lang="en-US" sz="2200">
                <a:solidFill>
                  <a:srgbClr val="263F6B"/>
                </a:solidFill>
                <a:latin typeface="Canva Sans Bold"/>
              </a:rPr>
              <a:t>About Us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15641497" y="9043300"/>
            <a:ext cx="5293007" cy="2487400"/>
          </a:xfrm>
          <a:prstGeom prst="rect">
            <a:avLst/>
          </a:prstGeom>
          <a:solidFill>
            <a:srgbClr val="213559"/>
          </a:solidFill>
        </p:spPr>
      </p:sp>
      <p:sp>
        <p:nvSpPr>
          <p:cNvPr name="AutoShape 4" id="4"/>
          <p:cNvSpPr/>
          <p:nvPr/>
        </p:nvSpPr>
        <p:spPr>
          <a:xfrm rot="-2700000">
            <a:off x="-2646503" y="-1243700"/>
            <a:ext cx="5293007" cy="2487400"/>
          </a:xfrm>
          <a:prstGeom prst="rect">
            <a:avLst/>
          </a:prstGeom>
          <a:solidFill>
            <a:srgbClr val="213559"/>
          </a:solidFill>
        </p:spPr>
      </p:sp>
      <p:pic>
        <p:nvPicPr>
          <p:cNvPr name="Picture 5" id="5"/>
          <p:cNvPicPr>
            <a:picLocks noChangeAspect="true"/>
          </p:cNvPicPr>
          <p:nvPr/>
        </p:nvPicPr>
        <p:blipFill>
          <a:blip r:embed="rId2"/>
          <a:srcRect l="0" t="0" r="0" b="0"/>
          <a:stretch>
            <a:fillRect/>
          </a:stretch>
        </p:blipFill>
        <p:spPr>
          <a:xfrm flipH="false" flipV="false" rot="0">
            <a:off x="268735" y="2750789"/>
            <a:ext cx="5578641" cy="2963653"/>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6199801" y="2750789"/>
            <a:ext cx="5578641" cy="2963653"/>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2130867" y="2750789"/>
            <a:ext cx="5573274" cy="2960802"/>
          </a:xfrm>
          <a:prstGeom prst="rect">
            <a:avLst/>
          </a:prstGeom>
        </p:spPr>
      </p:pic>
      <p:sp>
        <p:nvSpPr>
          <p:cNvPr name="TextBox 8" id="8"/>
          <p:cNvSpPr txBox="true"/>
          <p:nvPr/>
        </p:nvSpPr>
        <p:spPr>
          <a:xfrm rot="0">
            <a:off x="0" y="1055618"/>
            <a:ext cx="18288000" cy="777240"/>
          </a:xfrm>
          <a:prstGeom prst="rect">
            <a:avLst/>
          </a:prstGeom>
        </p:spPr>
        <p:txBody>
          <a:bodyPr anchor="t" rtlCol="false" tIns="0" lIns="0" bIns="0" rIns="0">
            <a:spAutoFit/>
          </a:bodyPr>
          <a:lstStyle/>
          <a:p>
            <a:pPr algn="ctr">
              <a:lnSpc>
                <a:spcPts val="5880"/>
              </a:lnSpc>
            </a:pPr>
            <a:r>
              <a:rPr lang="en-US" sz="6000" spc="-354">
                <a:solidFill>
                  <a:srgbClr val="263F6B"/>
                </a:solidFill>
                <a:latin typeface="Montserrat Extra-Bold Italics"/>
              </a:rPr>
              <a:t>IMPLEMENTATION</a:t>
            </a:r>
          </a:p>
        </p:txBody>
      </p:sp>
      <p:sp>
        <p:nvSpPr>
          <p:cNvPr name="TextBox 9" id="9"/>
          <p:cNvSpPr txBox="true"/>
          <p:nvPr/>
        </p:nvSpPr>
        <p:spPr>
          <a:xfrm rot="0">
            <a:off x="268735" y="6267072"/>
            <a:ext cx="5578641" cy="1346200"/>
          </a:xfrm>
          <a:prstGeom prst="rect">
            <a:avLst/>
          </a:prstGeom>
        </p:spPr>
        <p:txBody>
          <a:bodyPr anchor="t" rtlCol="false" tIns="0" lIns="0" bIns="0" rIns="0">
            <a:spAutoFit/>
          </a:bodyPr>
          <a:lstStyle/>
          <a:p>
            <a:pPr algn="ctr">
              <a:lnSpc>
                <a:spcPts val="3499"/>
              </a:lnSpc>
              <a:spcBef>
                <a:spcPct val="0"/>
              </a:spcBef>
            </a:pPr>
            <a:r>
              <a:rPr lang="en-US" sz="2499" spc="49">
                <a:solidFill>
                  <a:srgbClr val="263F6B"/>
                </a:solidFill>
                <a:latin typeface="Arial Bold"/>
              </a:rPr>
              <a:t>This is the idle case where Primary exit (1) is Green and should be used and 2 is idle.</a:t>
            </a:r>
          </a:p>
        </p:txBody>
      </p:sp>
      <p:sp>
        <p:nvSpPr>
          <p:cNvPr name="TextBox 10" id="10"/>
          <p:cNvSpPr txBox="true"/>
          <p:nvPr/>
        </p:nvSpPr>
        <p:spPr>
          <a:xfrm rot="0">
            <a:off x="6199801" y="6267072"/>
            <a:ext cx="5578641" cy="2660650"/>
          </a:xfrm>
          <a:prstGeom prst="rect">
            <a:avLst/>
          </a:prstGeom>
        </p:spPr>
        <p:txBody>
          <a:bodyPr anchor="t" rtlCol="false" tIns="0" lIns="0" bIns="0" rIns="0">
            <a:spAutoFit/>
          </a:bodyPr>
          <a:lstStyle/>
          <a:p>
            <a:pPr algn="ctr">
              <a:lnSpc>
                <a:spcPts val="3499"/>
              </a:lnSpc>
              <a:spcBef>
                <a:spcPct val="0"/>
              </a:spcBef>
            </a:pPr>
            <a:r>
              <a:rPr lang="en-US" sz="2499" spc="49">
                <a:solidFill>
                  <a:srgbClr val="263F6B"/>
                </a:solidFill>
                <a:latin typeface="Arial Bold"/>
              </a:rPr>
              <a:t>This is the case where crowd count in Primary exit (1) crosses the threshold and the crowd should be redirected to 2, so the color of Exit 1 changes to Red and 2 becomes Green.</a:t>
            </a:r>
          </a:p>
        </p:txBody>
      </p:sp>
      <p:sp>
        <p:nvSpPr>
          <p:cNvPr name="TextBox 11" id="11"/>
          <p:cNvSpPr txBox="true"/>
          <p:nvPr/>
        </p:nvSpPr>
        <p:spPr>
          <a:xfrm rot="0">
            <a:off x="12130867" y="6298822"/>
            <a:ext cx="5573274" cy="1346200"/>
          </a:xfrm>
          <a:prstGeom prst="rect">
            <a:avLst/>
          </a:prstGeom>
        </p:spPr>
        <p:txBody>
          <a:bodyPr anchor="t" rtlCol="false" tIns="0" lIns="0" bIns="0" rIns="0">
            <a:spAutoFit/>
          </a:bodyPr>
          <a:lstStyle/>
          <a:p>
            <a:pPr algn="ctr">
              <a:lnSpc>
                <a:spcPts val="3499"/>
              </a:lnSpc>
              <a:spcBef>
                <a:spcPct val="0"/>
              </a:spcBef>
            </a:pPr>
            <a:r>
              <a:rPr lang="en-US" sz="2499" spc="49">
                <a:solidFill>
                  <a:srgbClr val="263F6B"/>
                </a:solidFill>
                <a:latin typeface="Arial Bold"/>
              </a:rPr>
              <a:t>Here, the crowd has been successfully redirected, so color changes back to Green.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a:grpSpLocks noChangeAspect="true"/>
          </p:cNvGrpSpPr>
          <p:nvPr/>
        </p:nvGrpSpPr>
        <p:grpSpPr>
          <a:xfrm rot="0">
            <a:off x="14016390" y="4758689"/>
            <a:ext cx="5802169" cy="5802146"/>
            <a:chOff x="0" y="0"/>
            <a:chExt cx="6350000" cy="6349975"/>
          </a:xfrm>
        </p:grpSpPr>
        <p:sp>
          <p:nvSpPr>
            <p:cNvPr name="Freeform 4" id="4"/>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r="-12056" t="0" b="0"/>
              </a:stretch>
            </a:blipFill>
          </p:spPr>
        </p:sp>
      </p:grpSp>
      <p:sp>
        <p:nvSpPr>
          <p:cNvPr name="TextBox 5" id="5"/>
          <p:cNvSpPr txBox="true"/>
          <p:nvPr/>
        </p:nvSpPr>
        <p:spPr>
          <a:xfrm rot="0">
            <a:off x="791875" y="1200150"/>
            <a:ext cx="6816544" cy="1042671"/>
          </a:xfrm>
          <a:prstGeom prst="rect">
            <a:avLst/>
          </a:prstGeom>
        </p:spPr>
        <p:txBody>
          <a:bodyPr anchor="t" rtlCol="false" tIns="0" lIns="0" bIns="0" rIns="0">
            <a:spAutoFit/>
          </a:bodyPr>
          <a:lstStyle/>
          <a:p>
            <a:pPr>
              <a:lnSpc>
                <a:spcPts val="7840"/>
              </a:lnSpc>
            </a:pPr>
            <a:r>
              <a:rPr lang="en-US" sz="8000" spc="-472">
                <a:solidFill>
                  <a:srgbClr val="263F6B"/>
                </a:solidFill>
                <a:latin typeface="Montserrat Extra-Bold Italics"/>
              </a:rPr>
              <a:t>CONCLUSION</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95844" y="333027"/>
            <a:ext cx="1783058" cy="295015"/>
          </a:xfrm>
          <a:prstGeom prst="rect">
            <a:avLst/>
          </a:prstGeom>
        </p:spPr>
      </p:pic>
      <p:sp>
        <p:nvSpPr>
          <p:cNvPr name="TextBox 7" id="7"/>
          <p:cNvSpPr txBox="true"/>
          <p:nvPr/>
        </p:nvSpPr>
        <p:spPr>
          <a:xfrm rot="0">
            <a:off x="273821" y="2774058"/>
            <a:ext cx="13653760" cy="6790055"/>
          </a:xfrm>
          <a:prstGeom prst="rect">
            <a:avLst/>
          </a:prstGeom>
        </p:spPr>
        <p:txBody>
          <a:bodyPr anchor="t" rtlCol="false" tIns="0" lIns="0" bIns="0" rIns="0">
            <a:spAutoFit/>
          </a:bodyPr>
          <a:lstStyle/>
          <a:p>
            <a:pPr marL="496569" indent="-248284" lvl="1">
              <a:lnSpc>
                <a:spcPts val="3219"/>
              </a:lnSpc>
              <a:buFont typeface="Arial"/>
              <a:buChar char="•"/>
            </a:pPr>
            <a:r>
              <a:rPr lang="en-US" sz="2299">
                <a:solidFill>
                  <a:srgbClr val="263F6B"/>
                </a:solidFill>
                <a:latin typeface="Canva Sans Bold"/>
              </a:rPr>
              <a:t>The indoor crowd management project utilized YOLO, Flask, and JavaScript to monitor and manage crowds in real-time.</a:t>
            </a:r>
          </a:p>
          <a:p>
            <a:pPr>
              <a:lnSpc>
                <a:spcPts val="3219"/>
              </a:lnSpc>
            </a:pPr>
          </a:p>
          <a:p>
            <a:pPr marL="496569" indent="-248284" lvl="1">
              <a:lnSpc>
                <a:spcPts val="3219"/>
              </a:lnSpc>
              <a:buFont typeface="Arial"/>
              <a:buChar char="•"/>
            </a:pPr>
            <a:r>
              <a:rPr lang="en-US" sz="2299">
                <a:solidFill>
                  <a:srgbClr val="263F6B"/>
                </a:solidFill>
                <a:latin typeface="Canva Sans Bold"/>
              </a:rPr>
              <a:t>The project followed a systematic approach, including planning, analysis, design, and testing, and adhered to established coding standards and best practices.</a:t>
            </a:r>
          </a:p>
          <a:p>
            <a:pPr>
              <a:lnSpc>
                <a:spcPts val="3219"/>
              </a:lnSpc>
            </a:pPr>
          </a:p>
          <a:p>
            <a:pPr marL="496569" indent="-248284" lvl="1">
              <a:lnSpc>
                <a:spcPts val="3219"/>
              </a:lnSpc>
              <a:buFont typeface="Arial"/>
              <a:buChar char="•"/>
            </a:pPr>
            <a:r>
              <a:rPr lang="en-US" sz="2299">
                <a:solidFill>
                  <a:srgbClr val="263F6B"/>
                </a:solidFill>
                <a:latin typeface="Canva Sans Bold"/>
              </a:rPr>
              <a:t>Testing and verification followed ISO and IEEE standards and encompassed various crowd densities, lighting conditions, and camera angles.</a:t>
            </a:r>
          </a:p>
          <a:p>
            <a:pPr>
              <a:lnSpc>
                <a:spcPts val="3219"/>
              </a:lnSpc>
            </a:pPr>
          </a:p>
          <a:p>
            <a:pPr marL="496569" indent="-248284" lvl="1">
              <a:lnSpc>
                <a:spcPts val="3219"/>
              </a:lnSpc>
              <a:buFont typeface="Arial"/>
              <a:buChar char="•"/>
            </a:pPr>
            <a:r>
              <a:rPr lang="en-US" sz="2299">
                <a:solidFill>
                  <a:srgbClr val="263F6B"/>
                </a:solidFill>
                <a:latin typeface="Canva Sans Bold"/>
              </a:rPr>
              <a:t>The system effectively detected and counted individuals within a crowd, providing valuable insights into crowd dynamics and enabling efficient resource allocation and proactive decision-making.</a:t>
            </a:r>
          </a:p>
          <a:p>
            <a:pPr>
              <a:lnSpc>
                <a:spcPts val="3219"/>
              </a:lnSpc>
            </a:pPr>
          </a:p>
          <a:p>
            <a:pPr marL="496569" indent="-248284" lvl="1">
              <a:lnSpc>
                <a:spcPts val="3219"/>
              </a:lnSpc>
              <a:buFont typeface="Arial"/>
              <a:buChar char="•"/>
            </a:pPr>
            <a:r>
              <a:rPr lang="en-US" sz="2299">
                <a:solidFill>
                  <a:srgbClr val="263F6B"/>
                </a:solidFill>
                <a:latin typeface="Canva Sans Bold"/>
              </a:rPr>
              <a:t>The project has practical applications in various industries and contributes to the field of computer vision and crowd analysis, paving the way for enhanced crowd management strategies and safer indoor environments.</a:t>
            </a:r>
          </a:p>
          <a:p>
            <a:pPr>
              <a:lnSpc>
                <a:spcPts val="32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DAFhkzrEDTo</dc:identifier>
  <dcterms:modified xsi:type="dcterms:W3CDTF">2011-08-01T06:04:30Z</dcterms:modified>
  <cp:revision>1</cp:revision>
  <dc:title>Minor_Project_ppt</dc:title>
</cp:coreProperties>
</file>